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92" r:id="rId5"/>
    <p:sldId id="293" r:id="rId6"/>
    <p:sldId id="294" r:id="rId7"/>
    <p:sldId id="260" r:id="rId8"/>
    <p:sldId id="261" r:id="rId9"/>
    <p:sldId id="288" r:id="rId10"/>
    <p:sldId id="289" r:id="rId11"/>
    <p:sldId id="287" r:id="rId12"/>
    <p:sldId id="262" r:id="rId13"/>
    <p:sldId id="290" r:id="rId14"/>
    <p:sldId id="291" r:id="rId15"/>
    <p:sldId id="264" r:id="rId16"/>
    <p:sldId id="277" r:id="rId17"/>
    <p:sldId id="259" r:id="rId18"/>
    <p:sldId id="263" r:id="rId19"/>
    <p:sldId id="286" r:id="rId20"/>
    <p:sldId id="265" r:id="rId21"/>
    <p:sldId id="274" r:id="rId22"/>
    <p:sldId id="273" r:id="rId23"/>
    <p:sldId id="276" r:id="rId24"/>
    <p:sldId id="266" r:id="rId25"/>
    <p:sldId id="278" r:id="rId26"/>
    <p:sldId id="279" r:id="rId27"/>
    <p:sldId id="280" r:id="rId28"/>
    <p:sldId id="281" r:id="rId29"/>
    <p:sldId id="282" r:id="rId30"/>
    <p:sldId id="283" r:id="rId31"/>
    <p:sldId id="284" r:id="rId32"/>
    <p:sldId id="285" r:id="rId33"/>
    <p:sldId id="267" r:id="rId34"/>
    <p:sldId id="268" r:id="rId35"/>
    <p:sldId id="269" r:id="rId36"/>
    <p:sldId id="270" r:id="rId37"/>
    <p:sldId id="272" r:id="rId38"/>
    <p:sldId id="271"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9" d="100"/>
          <a:sy n="89" d="100"/>
        </p:scale>
        <p:origin x="-21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_HD:Users:kojimahiroyuki:Desktop:&#38651;&#21147;&#23567;&#22770;&#12426;&#33258;&#30001;&#21270;&#12450;&#12531;&#12465;&#12540;&#12488;&#38598;&#35336;&#3492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_HD:Users:kojimahiroyuki:Desktop:&#38651;&#21147;&#23567;&#22770;&#12426;&#33258;&#30001;&#21270;&#12450;&#12531;&#12465;&#12540;&#12488;&#38598;&#3533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Sheet1!$C$4</c:f>
              <c:strCache>
                <c:ptCount val="1"/>
                <c:pt idx="0">
                  <c:v>電力入札制度</c:v>
                </c:pt>
              </c:strCache>
            </c:strRef>
          </c:tx>
          <c:explosion val="25"/>
          <c:dPt>
            <c:idx val="1"/>
            <c:bubble3D val="0"/>
            <c:spPr>
              <a:solidFill>
                <a:srgbClr val="C0504D"/>
              </a:solidFill>
            </c:spPr>
          </c:dPt>
          <c:dLbls>
            <c:showLegendKey val="0"/>
            <c:showVal val="0"/>
            <c:showCatName val="1"/>
            <c:showSerName val="0"/>
            <c:showPercent val="1"/>
            <c:showBubbleSize val="0"/>
            <c:showLeaderLines val="1"/>
          </c:dLbls>
          <c:cat>
            <c:strRef>
              <c:f>Sheet1!$D$3:$E$3</c:f>
              <c:strCache>
                <c:ptCount val="2"/>
                <c:pt idx="0">
                  <c:v>導入　42</c:v>
                </c:pt>
                <c:pt idx="1">
                  <c:v>未導入　5</c:v>
                </c:pt>
              </c:strCache>
            </c:strRef>
          </c:cat>
          <c:val>
            <c:numRef>
              <c:f>Sheet1!$D$4:$E$4</c:f>
              <c:numCache>
                <c:formatCode>General</c:formatCode>
                <c:ptCount val="2"/>
                <c:pt idx="0">
                  <c:v>42</c:v>
                </c:pt>
                <c:pt idx="1">
                  <c:v>5</c:v>
                </c:pt>
              </c:numCache>
            </c:numRef>
          </c:val>
        </c:ser>
        <c:ser>
          <c:idx val="1"/>
          <c:order val="1"/>
          <c:tx>
            <c:strRef>
              <c:f>Sheet1!$C$5</c:f>
              <c:strCache>
                <c:ptCount val="1"/>
              </c:strCache>
            </c:strRef>
          </c:tx>
          <c:explosion val="25"/>
          <c:dLbls>
            <c:showLegendKey val="0"/>
            <c:showVal val="0"/>
            <c:showCatName val="1"/>
            <c:showSerName val="0"/>
            <c:showPercent val="1"/>
            <c:showBubbleSize val="0"/>
            <c:showLeaderLines val="1"/>
          </c:dLbls>
          <c:cat>
            <c:strRef>
              <c:f>Sheet1!$D$3:$E$3</c:f>
              <c:strCache>
                <c:ptCount val="2"/>
                <c:pt idx="0">
                  <c:v>導入　42</c:v>
                </c:pt>
                <c:pt idx="1">
                  <c:v>未導入　5</c:v>
                </c:pt>
              </c:strCache>
            </c:strRef>
          </c:cat>
          <c:val>
            <c:numRef>
              <c:f>Sheet1!$D$5:$E$5</c:f>
              <c:numCache>
                <c:formatCode>0%</c:formatCode>
                <c:ptCount val="2"/>
                <c:pt idx="0">
                  <c:v>0.89361702127659604</c:v>
                </c:pt>
                <c:pt idx="1">
                  <c:v>0.10638297872340401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8"/>
    </mc:Choice>
    <mc:Fallback>
      <c:style val="38"/>
    </mc:Fallback>
  </mc:AlternateContent>
  <c:chart>
    <c:title>
      <c:overlay val="0"/>
    </c:title>
    <c:autoTitleDeleted val="0"/>
    <c:plotArea>
      <c:layout/>
      <c:barChart>
        <c:barDir val="col"/>
        <c:grouping val="clustered"/>
        <c:varyColors val="0"/>
        <c:ser>
          <c:idx val="0"/>
          <c:order val="0"/>
          <c:tx>
            <c:strRef>
              <c:f>Sheet2!$B$4</c:f>
              <c:strCache>
                <c:ptCount val="1"/>
                <c:pt idx="0">
                  <c:v>導入時期</c:v>
                </c:pt>
              </c:strCache>
            </c:strRef>
          </c:tx>
          <c:invertIfNegative val="0"/>
          <c:cat>
            <c:strRef>
              <c:f>Sheet2!$C$3:$H$3</c:f>
              <c:strCache>
                <c:ptCount val="6"/>
                <c:pt idx="0">
                  <c:v>2011年以前</c:v>
                </c:pt>
                <c:pt idx="1">
                  <c:v>2011年</c:v>
                </c:pt>
                <c:pt idx="2">
                  <c:v>2012年</c:v>
                </c:pt>
                <c:pt idx="3">
                  <c:v>2013年</c:v>
                </c:pt>
                <c:pt idx="4">
                  <c:v>2014年</c:v>
                </c:pt>
                <c:pt idx="5">
                  <c:v>2015年</c:v>
                </c:pt>
              </c:strCache>
            </c:strRef>
          </c:cat>
          <c:val>
            <c:numRef>
              <c:f>Sheet2!$C$4:$H$4</c:f>
              <c:numCache>
                <c:formatCode>General</c:formatCode>
                <c:ptCount val="6"/>
                <c:pt idx="0">
                  <c:v>3</c:v>
                </c:pt>
                <c:pt idx="1">
                  <c:v>3</c:v>
                </c:pt>
                <c:pt idx="2">
                  <c:v>29</c:v>
                </c:pt>
                <c:pt idx="3">
                  <c:v>6</c:v>
                </c:pt>
                <c:pt idx="4">
                  <c:v>0</c:v>
                </c:pt>
                <c:pt idx="5">
                  <c:v>1</c:v>
                </c:pt>
              </c:numCache>
            </c:numRef>
          </c:val>
        </c:ser>
        <c:dLbls>
          <c:showLegendKey val="0"/>
          <c:showVal val="1"/>
          <c:showCatName val="0"/>
          <c:showSerName val="0"/>
          <c:showPercent val="0"/>
          <c:showBubbleSize val="0"/>
        </c:dLbls>
        <c:gapWidth val="150"/>
        <c:axId val="72445312"/>
        <c:axId val="72459392"/>
      </c:barChart>
      <c:catAx>
        <c:axId val="72445312"/>
        <c:scaling>
          <c:orientation val="minMax"/>
        </c:scaling>
        <c:delete val="0"/>
        <c:axPos val="b"/>
        <c:majorTickMark val="out"/>
        <c:minorTickMark val="none"/>
        <c:tickLblPos val="nextTo"/>
        <c:crossAx val="72459392"/>
        <c:crosses val="autoZero"/>
        <c:auto val="1"/>
        <c:lblAlgn val="ctr"/>
        <c:lblOffset val="100"/>
        <c:noMultiLvlLbl val="0"/>
      </c:catAx>
      <c:valAx>
        <c:axId val="72459392"/>
        <c:scaling>
          <c:orientation val="minMax"/>
        </c:scaling>
        <c:delete val="0"/>
        <c:axPos val="l"/>
        <c:majorGridlines/>
        <c:numFmt formatCode="General" sourceLinked="1"/>
        <c:majorTickMark val="out"/>
        <c:minorTickMark val="none"/>
        <c:tickLblPos val="nextTo"/>
        <c:crossAx val="7244531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ja-JP"/>
              <a:t>電力入札の理由</a:t>
            </a:r>
          </a:p>
        </c:rich>
      </c:tx>
      <c:layout>
        <c:manualLayout>
          <c:xMode val="edge"/>
          <c:yMode val="edge"/>
          <c:x val="0.273700305810398"/>
          <c:y val="0"/>
        </c:manualLayout>
      </c:layout>
      <c:overlay val="0"/>
    </c:title>
    <c:autoTitleDeleted val="0"/>
    <c:plotArea>
      <c:layout/>
      <c:barChart>
        <c:barDir val="bar"/>
        <c:grouping val="clustered"/>
        <c:varyColors val="0"/>
        <c:ser>
          <c:idx val="0"/>
          <c:order val="0"/>
          <c:tx>
            <c:strRef>
              <c:f>[電力小売り自由化アンケート集計表.xlsx]Sheet3!$B$19</c:f>
              <c:strCache>
                <c:ptCount val="1"/>
                <c:pt idx="0">
                  <c:v>39自治体</c:v>
                </c:pt>
              </c:strCache>
            </c:strRef>
          </c:tx>
          <c:invertIfNegative val="0"/>
          <c:cat>
            <c:strRef>
              <c:f>[電力小売り自由化アンケート集計表.xlsx]Sheet3!$C$18:$G$18</c:f>
              <c:strCache>
                <c:ptCount val="5"/>
                <c:pt idx="0">
                  <c:v>経費削減</c:v>
                </c:pt>
                <c:pt idx="1">
                  <c:v>環境配慮契約法に基づき</c:v>
                </c:pt>
                <c:pt idx="2">
                  <c:v>競争入札による参入機会</c:v>
                </c:pt>
                <c:pt idx="3">
                  <c:v>震災後の電力安定供給</c:v>
                </c:pt>
                <c:pt idx="4">
                  <c:v>その他無回答</c:v>
                </c:pt>
              </c:strCache>
            </c:strRef>
          </c:cat>
          <c:val>
            <c:numRef>
              <c:f>[電力小売り自由化アンケート集計表.xlsx]Sheet3!$C$19:$G$19</c:f>
              <c:numCache>
                <c:formatCode>General</c:formatCode>
                <c:ptCount val="5"/>
                <c:pt idx="0">
                  <c:v>26</c:v>
                </c:pt>
                <c:pt idx="1">
                  <c:v>12</c:v>
                </c:pt>
                <c:pt idx="2">
                  <c:v>9</c:v>
                </c:pt>
                <c:pt idx="3">
                  <c:v>4</c:v>
                </c:pt>
                <c:pt idx="4">
                  <c:v>2</c:v>
                </c:pt>
              </c:numCache>
            </c:numRef>
          </c:val>
        </c:ser>
        <c:dLbls>
          <c:showLegendKey val="0"/>
          <c:showVal val="1"/>
          <c:showCatName val="0"/>
          <c:showSerName val="0"/>
          <c:showPercent val="0"/>
          <c:showBubbleSize val="0"/>
        </c:dLbls>
        <c:gapWidth val="150"/>
        <c:axId val="72476928"/>
        <c:axId val="95432704"/>
      </c:barChart>
      <c:catAx>
        <c:axId val="72476928"/>
        <c:scaling>
          <c:orientation val="minMax"/>
        </c:scaling>
        <c:delete val="0"/>
        <c:axPos val="l"/>
        <c:majorTickMark val="out"/>
        <c:minorTickMark val="none"/>
        <c:tickLblPos val="nextTo"/>
        <c:crossAx val="95432704"/>
        <c:crosses val="autoZero"/>
        <c:auto val="1"/>
        <c:lblAlgn val="ctr"/>
        <c:lblOffset val="100"/>
        <c:noMultiLvlLbl val="0"/>
      </c:catAx>
      <c:valAx>
        <c:axId val="95432704"/>
        <c:scaling>
          <c:orientation val="minMax"/>
        </c:scaling>
        <c:delete val="0"/>
        <c:axPos val="b"/>
        <c:majorGridlines/>
        <c:numFmt formatCode="General" sourceLinked="1"/>
        <c:majorTickMark val="out"/>
        <c:minorTickMark val="none"/>
        <c:tickLblPos val="nextTo"/>
        <c:crossAx val="72476928"/>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25894830854476503"/>
          <c:y val="6.5018632061736997E-2"/>
          <c:w val="0.70928477690288705"/>
          <c:h val="0.75409774169044597"/>
        </c:manualLayout>
      </c:layout>
      <c:barChart>
        <c:barDir val="bar"/>
        <c:grouping val="clustered"/>
        <c:varyColors val="0"/>
        <c:ser>
          <c:idx val="0"/>
          <c:order val="0"/>
          <c:tx>
            <c:strRef>
              <c:f>Sheet4!$B$4</c:f>
              <c:strCache>
                <c:ptCount val="1"/>
                <c:pt idx="0">
                  <c:v>対象施設(n=40)</c:v>
                </c:pt>
              </c:strCache>
            </c:strRef>
          </c:tx>
          <c:invertIfNegative val="0"/>
          <c:cat>
            <c:strRef>
              <c:f>Sheet4!$C$1:$L$3</c:f>
              <c:strCache>
                <c:ptCount val="10"/>
                <c:pt idx="0">
                  <c:v>庁舎</c:v>
                </c:pt>
                <c:pt idx="1">
                  <c:v>公立小中学校</c:v>
                </c:pt>
                <c:pt idx="2">
                  <c:v>公立保育園</c:v>
                </c:pt>
                <c:pt idx="3">
                  <c:v>市区役所</c:v>
                </c:pt>
                <c:pt idx="4">
                  <c:v>市民センター会館</c:v>
                </c:pt>
                <c:pt idx="5">
                  <c:v>図書館</c:v>
                </c:pt>
                <c:pt idx="6">
                  <c:v>公民館</c:v>
                </c:pt>
                <c:pt idx="7">
                  <c:v>教育センター</c:v>
                </c:pt>
                <c:pt idx="8">
                  <c:v>高圧受電施設</c:v>
                </c:pt>
                <c:pt idx="9">
                  <c:v>その他</c:v>
                </c:pt>
              </c:strCache>
            </c:strRef>
          </c:cat>
          <c:val>
            <c:numRef>
              <c:f>Sheet4!$C$4:$L$4</c:f>
              <c:numCache>
                <c:formatCode>General</c:formatCode>
                <c:ptCount val="10"/>
                <c:pt idx="0">
                  <c:v>16</c:v>
                </c:pt>
                <c:pt idx="1">
                  <c:v>22</c:v>
                </c:pt>
                <c:pt idx="2">
                  <c:v>4</c:v>
                </c:pt>
                <c:pt idx="3">
                  <c:v>4</c:v>
                </c:pt>
                <c:pt idx="4">
                  <c:v>9</c:v>
                </c:pt>
                <c:pt idx="5">
                  <c:v>5</c:v>
                </c:pt>
                <c:pt idx="6">
                  <c:v>3</c:v>
                </c:pt>
                <c:pt idx="7">
                  <c:v>3</c:v>
                </c:pt>
                <c:pt idx="8">
                  <c:v>4</c:v>
                </c:pt>
                <c:pt idx="9">
                  <c:v>16</c:v>
                </c:pt>
              </c:numCache>
            </c:numRef>
          </c:val>
        </c:ser>
        <c:dLbls>
          <c:showLegendKey val="0"/>
          <c:showVal val="1"/>
          <c:showCatName val="0"/>
          <c:showSerName val="0"/>
          <c:showPercent val="0"/>
          <c:showBubbleSize val="0"/>
        </c:dLbls>
        <c:gapWidth val="75"/>
        <c:axId val="95475584"/>
        <c:axId val="95477120"/>
      </c:barChart>
      <c:catAx>
        <c:axId val="95475584"/>
        <c:scaling>
          <c:orientation val="minMax"/>
        </c:scaling>
        <c:delete val="0"/>
        <c:axPos val="l"/>
        <c:majorTickMark val="none"/>
        <c:minorTickMark val="none"/>
        <c:tickLblPos val="nextTo"/>
        <c:crossAx val="95477120"/>
        <c:crosses val="autoZero"/>
        <c:auto val="1"/>
        <c:lblAlgn val="ctr"/>
        <c:lblOffset val="100"/>
        <c:noMultiLvlLbl val="0"/>
      </c:catAx>
      <c:valAx>
        <c:axId val="95477120"/>
        <c:scaling>
          <c:orientation val="minMax"/>
        </c:scaling>
        <c:delete val="0"/>
        <c:axPos val="b"/>
        <c:numFmt formatCode="General" sourceLinked="1"/>
        <c:majorTickMark val="none"/>
        <c:minorTickMark val="none"/>
        <c:tickLblPos val="nextTo"/>
        <c:crossAx val="95475584"/>
        <c:crosses val="autoZero"/>
        <c:crossBetween val="between"/>
      </c:valAx>
    </c:plotArea>
    <c:legend>
      <c:legendPos val="b"/>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15284299689811501"/>
          <c:w val="1"/>
          <c:h val="0.643003459794798"/>
        </c:manualLayout>
      </c:layout>
      <c:pie3DChart>
        <c:varyColors val="1"/>
        <c:ser>
          <c:idx val="0"/>
          <c:order val="0"/>
          <c:tx>
            <c:strRef>
              <c:f>Sheet5!$B$5</c:f>
              <c:strCache>
                <c:ptCount val="1"/>
                <c:pt idx="0">
                  <c:v>入札の仕組み</c:v>
                </c:pt>
              </c:strCache>
            </c:strRef>
          </c:tx>
          <c:explosion val="25"/>
          <c:dLbls>
            <c:dLblPos val="bestFit"/>
            <c:showLegendKey val="0"/>
            <c:showVal val="0"/>
            <c:showCatName val="0"/>
            <c:showSerName val="0"/>
            <c:showPercent val="1"/>
            <c:showBubbleSize val="0"/>
            <c:showLeaderLines val="1"/>
          </c:dLbls>
          <c:cat>
            <c:strRef>
              <c:f>Sheet5!$C$3:$E$4</c:f>
              <c:strCache>
                <c:ptCount val="3"/>
                <c:pt idx="0">
                  <c:v>環境配慮型</c:v>
                </c:pt>
                <c:pt idx="1">
                  <c:v>それ以外</c:v>
                </c:pt>
                <c:pt idx="2">
                  <c:v>無回答</c:v>
                </c:pt>
              </c:strCache>
            </c:strRef>
          </c:cat>
          <c:val>
            <c:numRef>
              <c:f>Sheet5!$C$5:$E$5</c:f>
              <c:numCache>
                <c:formatCode>General</c:formatCode>
                <c:ptCount val="3"/>
                <c:pt idx="0">
                  <c:v>35</c:v>
                </c:pt>
                <c:pt idx="1">
                  <c:v>4</c:v>
                </c:pt>
                <c:pt idx="2">
                  <c:v>1</c:v>
                </c:pt>
              </c:numCache>
            </c:numRef>
          </c:val>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8826309905706203E-2"/>
          <c:y val="0.105845554724335"/>
          <c:w val="0.66505030621172301"/>
          <c:h val="0.80456354856676404"/>
        </c:manualLayout>
      </c:layout>
      <c:pie3DChart>
        <c:varyColors val="1"/>
        <c:ser>
          <c:idx val="0"/>
          <c:order val="0"/>
          <c:tx>
            <c:strRef>
              <c:f>Sheet6!$A$4:$B$4</c:f>
              <c:strCache>
                <c:ptCount val="1"/>
                <c:pt idx="0">
                  <c:v>設問2　2016年電力自由化以降の対応 自治体n=42</c:v>
                </c:pt>
              </c:strCache>
            </c:strRef>
          </c:tx>
          <c:dLbls>
            <c:showLegendKey val="0"/>
            <c:showVal val="0"/>
            <c:showCatName val="0"/>
            <c:showSerName val="0"/>
            <c:showPercent val="1"/>
            <c:showBubbleSize val="0"/>
            <c:showLeaderLines val="1"/>
          </c:dLbls>
          <c:cat>
            <c:strRef>
              <c:f>Sheet6!$C$1:$G$3</c:f>
              <c:strCache>
                <c:ptCount val="5"/>
                <c:pt idx="0">
                  <c:v>拡大する</c:v>
                </c:pt>
                <c:pt idx="1">
                  <c:v>拡大を検討</c:v>
                </c:pt>
                <c:pt idx="2">
                  <c:v>拡大しない</c:v>
                </c:pt>
                <c:pt idx="3">
                  <c:v>その他</c:v>
                </c:pt>
                <c:pt idx="4">
                  <c:v>無回答</c:v>
                </c:pt>
              </c:strCache>
            </c:strRef>
          </c:cat>
          <c:val>
            <c:numRef>
              <c:f>Sheet6!$C$4:$G$4</c:f>
              <c:numCache>
                <c:formatCode>General</c:formatCode>
                <c:ptCount val="5"/>
                <c:pt idx="0">
                  <c:v>2</c:v>
                </c:pt>
                <c:pt idx="1">
                  <c:v>21</c:v>
                </c:pt>
                <c:pt idx="2">
                  <c:v>8</c:v>
                </c:pt>
                <c:pt idx="3">
                  <c:v>5</c:v>
                </c:pt>
                <c:pt idx="4">
                  <c:v>6</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4385109847380204"/>
          <c:y val="6.3271789614382803E-2"/>
          <c:w val="0.243803222513852"/>
          <c:h val="0.86803820143275601"/>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ja-JP"/>
              <a:t>電力小売自由化への対応</a:t>
            </a:r>
          </a:p>
        </c:rich>
      </c:tx>
      <c:layout>
        <c:manualLayout>
          <c:xMode val="edge"/>
          <c:yMode val="edge"/>
          <c:x val="0.219055668740708"/>
          <c:y val="4.6295998714446403E-3"/>
        </c:manualLayout>
      </c:layout>
      <c:overlay val="0"/>
    </c:title>
    <c:autoTitleDeleted val="0"/>
    <c:plotArea>
      <c:layout/>
      <c:barChart>
        <c:barDir val="col"/>
        <c:grouping val="clustered"/>
        <c:varyColors val="0"/>
        <c:ser>
          <c:idx val="0"/>
          <c:order val="0"/>
          <c:tx>
            <c:strRef>
              <c:f>Sheet7!$B$4</c:f>
              <c:strCache>
                <c:ptCount val="1"/>
                <c:pt idx="0">
                  <c:v>電力小売自由化への対応</c:v>
                </c:pt>
              </c:strCache>
            </c:strRef>
          </c:tx>
          <c:invertIfNegative val="0"/>
          <c:cat>
            <c:strRef>
              <c:f>Sheet7!$C$3:$F$3</c:f>
              <c:strCache>
                <c:ptCount val="4"/>
                <c:pt idx="0">
                  <c:v>電力入札を導入</c:v>
                </c:pt>
                <c:pt idx="1">
                  <c:v>導入を検討</c:v>
                </c:pt>
                <c:pt idx="2">
                  <c:v>導入しない</c:v>
                </c:pt>
                <c:pt idx="3">
                  <c:v>未定</c:v>
                </c:pt>
              </c:strCache>
            </c:strRef>
          </c:cat>
          <c:val>
            <c:numRef>
              <c:f>Sheet7!$C$4:$F$4</c:f>
              <c:numCache>
                <c:formatCode>General</c:formatCode>
                <c:ptCount val="4"/>
                <c:pt idx="0">
                  <c:v>0</c:v>
                </c:pt>
                <c:pt idx="1">
                  <c:v>2</c:v>
                </c:pt>
                <c:pt idx="2">
                  <c:v>2</c:v>
                </c:pt>
                <c:pt idx="3">
                  <c:v>1</c:v>
                </c:pt>
              </c:numCache>
            </c:numRef>
          </c:val>
        </c:ser>
        <c:dLbls>
          <c:showLegendKey val="0"/>
          <c:showVal val="0"/>
          <c:showCatName val="0"/>
          <c:showSerName val="0"/>
          <c:showPercent val="0"/>
          <c:showBubbleSize val="0"/>
        </c:dLbls>
        <c:gapWidth val="150"/>
        <c:axId val="111901312"/>
        <c:axId val="111907200"/>
      </c:barChart>
      <c:catAx>
        <c:axId val="111901312"/>
        <c:scaling>
          <c:orientation val="minMax"/>
        </c:scaling>
        <c:delete val="0"/>
        <c:axPos val="b"/>
        <c:majorTickMark val="out"/>
        <c:minorTickMark val="none"/>
        <c:tickLblPos val="nextTo"/>
        <c:crossAx val="111907200"/>
        <c:crosses val="autoZero"/>
        <c:auto val="1"/>
        <c:lblAlgn val="ctr"/>
        <c:lblOffset val="100"/>
        <c:noMultiLvlLbl val="0"/>
      </c:catAx>
      <c:valAx>
        <c:axId val="111907200"/>
        <c:scaling>
          <c:orientation val="minMax"/>
        </c:scaling>
        <c:delete val="0"/>
        <c:axPos val="l"/>
        <c:majorGridlines/>
        <c:numFmt formatCode="General" sourceLinked="1"/>
        <c:majorTickMark val="out"/>
        <c:minorTickMark val="none"/>
        <c:tickLblPos val="nextTo"/>
        <c:crossAx val="11190131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layout>
        <c:manualLayout>
          <c:xMode val="edge"/>
          <c:yMode val="edge"/>
          <c:x val="0.37716049382715999"/>
          <c:y val="3.2509316030868499E-2"/>
        </c:manualLayout>
      </c:layout>
      <c:overlay val="0"/>
    </c:title>
    <c:autoTitleDeleted val="0"/>
    <c:plotArea>
      <c:layout/>
      <c:barChart>
        <c:barDir val="col"/>
        <c:grouping val="clustered"/>
        <c:varyColors val="0"/>
        <c:ser>
          <c:idx val="0"/>
          <c:order val="0"/>
          <c:tx>
            <c:strRef>
              <c:f>Sheet8!$B$5</c:f>
              <c:strCache>
                <c:ptCount val="1"/>
                <c:pt idx="0">
                  <c:v>今後の検討要素</c:v>
                </c:pt>
              </c:strCache>
            </c:strRef>
          </c:tx>
          <c:invertIfNegative val="0"/>
          <c:dLbls>
            <c:dLblPos val="inEnd"/>
            <c:showLegendKey val="0"/>
            <c:showVal val="1"/>
            <c:showCatName val="0"/>
            <c:showSerName val="0"/>
            <c:showPercent val="0"/>
            <c:showBubbleSize val="0"/>
            <c:showLeaderLines val="0"/>
          </c:dLbls>
          <c:cat>
            <c:strRef>
              <c:f>Sheet8!$C$4:$H$4</c:f>
              <c:strCache>
                <c:ptCount val="6"/>
                <c:pt idx="0">
                  <c:v>地産地消</c:v>
                </c:pt>
                <c:pt idx="1">
                  <c:v>脱原発</c:v>
                </c:pt>
                <c:pt idx="2">
                  <c:v>検討中</c:v>
                </c:pt>
                <c:pt idx="3">
                  <c:v>料金削減</c:v>
                </c:pt>
                <c:pt idx="4">
                  <c:v>安定供給</c:v>
                </c:pt>
                <c:pt idx="5">
                  <c:v>その他</c:v>
                </c:pt>
              </c:strCache>
            </c:strRef>
          </c:cat>
          <c:val>
            <c:numRef>
              <c:f>Sheet8!$C$5:$H$5</c:f>
              <c:numCache>
                <c:formatCode>General</c:formatCode>
                <c:ptCount val="6"/>
                <c:pt idx="0">
                  <c:v>4</c:v>
                </c:pt>
                <c:pt idx="1">
                  <c:v>1</c:v>
                </c:pt>
                <c:pt idx="2">
                  <c:v>2</c:v>
                </c:pt>
                <c:pt idx="3">
                  <c:v>2</c:v>
                </c:pt>
                <c:pt idx="4">
                  <c:v>1</c:v>
                </c:pt>
                <c:pt idx="5">
                  <c:v>5</c:v>
                </c:pt>
              </c:numCache>
            </c:numRef>
          </c:val>
        </c:ser>
        <c:dLbls>
          <c:showLegendKey val="0"/>
          <c:showVal val="0"/>
          <c:showCatName val="0"/>
          <c:showSerName val="0"/>
          <c:showPercent val="0"/>
          <c:showBubbleSize val="0"/>
        </c:dLbls>
        <c:gapWidth val="75"/>
        <c:overlap val="40"/>
        <c:axId val="111932544"/>
        <c:axId val="111934080"/>
      </c:barChart>
      <c:catAx>
        <c:axId val="111932544"/>
        <c:scaling>
          <c:orientation val="minMax"/>
        </c:scaling>
        <c:delete val="0"/>
        <c:axPos val="b"/>
        <c:majorTickMark val="none"/>
        <c:minorTickMark val="none"/>
        <c:tickLblPos val="nextTo"/>
        <c:crossAx val="111934080"/>
        <c:crosses val="autoZero"/>
        <c:auto val="1"/>
        <c:lblAlgn val="ctr"/>
        <c:lblOffset val="100"/>
        <c:noMultiLvlLbl val="0"/>
      </c:catAx>
      <c:valAx>
        <c:axId val="111934080"/>
        <c:scaling>
          <c:orientation val="minMax"/>
        </c:scaling>
        <c:delete val="0"/>
        <c:axPos val="l"/>
        <c:majorGridlines/>
        <c:numFmt formatCode="General" sourceLinked="1"/>
        <c:majorTickMark val="none"/>
        <c:minorTickMark val="none"/>
        <c:tickLblPos val="nextTo"/>
        <c:crossAx val="111932544"/>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0.77676</cdr:x>
      <cdr:y>0.79348</cdr:y>
    </cdr:from>
    <cdr:to>
      <cdr:x>0.97859</cdr:x>
      <cdr:y>0.91304</cdr:y>
    </cdr:to>
    <cdr:sp macro="" textlink="">
      <cdr:nvSpPr>
        <cdr:cNvPr id="2" name="テキスト 1"/>
        <cdr:cNvSpPr txBox="1"/>
      </cdr:nvSpPr>
      <cdr:spPr>
        <a:xfrm xmlns:a="http://schemas.openxmlformats.org/drawingml/2006/main">
          <a:off x="3225800" y="1854200"/>
          <a:ext cx="83820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複数回答</a:t>
          </a:r>
        </a:p>
      </cdr:txBody>
    </cdr:sp>
  </cdr:relSizeAnchor>
</c:userShapes>
</file>

<file path=ppt/drawings/drawing2.xml><?xml version="1.0" encoding="utf-8"?>
<c:userShapes xmlns:c="http://schemas.openxmlformats.org/drawingml/2006/chart">
  <cdr:relSizeAnchor xmlns:cdr="http://schemas.openxmlformats.org/drawingml/2006/chartDrawing">
    <cdr:from>
      <cdr:x>0.79406</cdr:x>
      <cdr:y>0.88973</cdr:y>
    </cdr:from>
    <cdr:to>
      <cdr:x>0.96391</cdr:x>
      <cdr:y>0.95057</cdr:y>
    </cdr:to>
    <cdr:sp macro="" textlink="">
      <cdr:nvSpPr>
        <cdr:cNvPr id="3" name="テキスト 2"/>
        <cdr:cNvSpPr txBox="1"/>
      </cdr:nvSpPr>
      <cdr:spPr>
        <a:xfrm xmlns:a="http://schemas.openxmlformats.org/drawingml/2006/main">
          <a:off x="4749800" y="2971800"/>
          <a:ext cx="1016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複数回答</a:t>
          </a:r>
        </a:p>
      </cdr:txBody>
    </cdr:sp>
  </cdr:relSizeAnchor>
</c:userShapes>
</file>

<file path=ppt/drawings/drawing3.xml><?xml version="1.0" encoding="utf-8"?>
<c:userShapes xmlns:c="http://schemas.openxmlformats.org/drawingml/2006/chart">
  <cdr:relSizeAnchor xmlns:cdr="http://schemas.openxmlformats.org/drawingml/2006/chartDrawing">
    <cdr:from>
      <cdr:x>0.78214</cdr:x>
      <cdr:y>0.1369</cdr:y>
    </cdr:from>
    <cdr:to>
      <cdr:x>0.97857</cdr:x>
      <cdr:y>0.25</cdr:y>
    </cdr:to>
    <cdr:sp macro="" textlink="">
      <cdr:nvSpPr>
        <cdr:cNvPr id="2" name="テキスト 1"/>
        <cdr:cNvSpPr txBox="1"/>
      </cdr:nvSpPr>
      <cdr:spPr>
        <a:xfrm xmlns:a="http://schemas.openxmlformats.org/drawingml/2006/main">
          <a:off x="2781300" y="292100"/>
          <a:ext cx="698500" cy="24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a:t>複数回答</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77092-2BD9-3648-9089-A6560E18053F}" type="datetimeFigureOut">
              <a:rPr kumimoji="1" lang="ja-JP" altLang="en-US" smtClean="0"/>
              <a:t>2016/10/18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06065-020A-FE46-AFDA-DEA8BCC2B1F4}" type="slidenum">
              <a:rPr kumimoji="1" lang="ja-JP" altLang="en-US" smtClean="0"/>
              <a:t>‹#›</a:t>
            </a:fld>
            <a:endParaRPr kumimoji="1" lang="ja-JP" altLang="en-US"/>
          </a:p>
        </p:txBody>
      </p:sp>
    </p:spTree>
    <p:extLst>
      <p:ext uri="{BB962C8B-B14F-4D97-AF65-F5344CB8AC3E}">
        <p14:creationId xmlns:p14="http://schemas.microsoft.com/office/powerpoint/2010/main" val="5398903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206065-020A-FE46-AFDA-DEA8BCC2B1F4}" type="slidenum">
              <a:rPr kumimoji="1" lang="ja-JP" altLang="en-US" smtClean="0"/>
              <a:t>7</a:t>
            </a:fld>
            <a:endParaRPr kumimoji="1" lang="ja-JP" altLang="en-US"/>
          </a:p>
        </p:txBody>
      </p:sp>
    </p:spTree>
    <p:extLst>
      <p:ext uri="{BB962C8B-B14F-4D97-AF65-F5344CB8AC3E}">
        <p14:creationId xmlns:p14="http://schemas.microsoft.com/office/powerpoint/2010/main" val="153974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206065-020A-FE46-AFDA-DEA8BCC2B1F4}" type="slidenum">
              <a:rPr kumimoji="1" lang="ja-JP" altLang="en-US" smtClean="0"/>
              <a:t>10</a:t>
            </a:fld>
            <a:endParaRPr kumimoji="1" lang="ja-JP" altLang="en-US"/>
          </a:p>
        </p:txBody>
      </p:sp>
    </p:spTree>
    <p:extLst>
      <p:ext uri="{BB962C8B-B14F-4D97-AF65-F5344CB8AC3E}">
        <p14:creationId xmlns:p14="http://schemas.microsoft.com/office/powerpoint/2010/main" val="14173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206065-020A-FE46-AFDA-DEA8BCC2B1F4}" type="slidenum">
              <a:rPr kumimoji="1" lang="ja-JP" altLang="en-US" smtClean="0"/>
              <a:t>17</a:t>
            </a:fld>
            <a:endParaRPr kumimoji="1" lang="ja-JP" altLang="en-US"/>
          </a:p>
        </p:txBody>
      </p:sp>
    </p:spTree>
    <p:extLst>
      <p:ext uri="{BB962C8B-B14F-4D97-AF65-F5344CB8AC3E}">
        <p14:creationId xmlns:p14="http://schemas.microsoft.com/office/powerpoint/2010/main" val="290252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0"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図形グループ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0"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0"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0"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0"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grpSp>
        <p:nvGrpSpPr>
          <p:cNvPr id="7" name="図形グループ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図形グループ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図形グループ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図形グループ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図形グループ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0"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0"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0"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0"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0"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プレースホルダーまでドラッグするかアイコンをクリックして図を追加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pPr eaLnBrk="1" latinLnBrk="0" hangingPunct="1"/>
            <a:fld id="{2CD1DBD8-A67D-41E5-86AA-61E77FDD4AFC}" type="datetimeFigureOut">
              <a:rPr kumimoji="1" lang="en-US" smtClean="0"/>
              <a:pPr eaLnBrk="1" latinLnBrk="0" hangingPunct="1"/>
              <a:t>10/18/2016</a:t>
            </a:fld>
            <a:endParaRPr kumimoji="1" 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0"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CBF14F85-A994-48A2-9419-7B6980C315A3}" type="slidenum">
              <a:rPr kumimoji="0" lang="ja-JP" altLang="en-US" smtClean="0"/>
              <a:pPr eaLnBrk="1" latinLnBrk="0" hangingPunct="1"/>
              <a:t>‹#›</a:t>
            </a:fld>
            <a:endParaRPr kumimoji="0"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pPr eaLnBrk="1" latinLnBrk="0" hangingPunct="1"/>
            <a:fld id="{2CD1DBD8-A67D-41E5-86AA-61E77FDD4AFC}" type="datetimeFigureOut">
              <a:rPr kumimoji="1" lang="en-US" smtClean="0"/>
              <a:pPr eaLnBrk="1" latinLnBrk="0" hangingPunct="1"/>
              <a:t>10/18/2016</a:t>
            </a:fld>
            <a:endParaRPr kumimoji="1" 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0"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CBF14F85-A994-48A2-9419-7B6980C315A3}" type="slidenum">
              <a:rPr kumimoji="0" lang="ja-JP" altLang="en-US" smtClean="0"/>
              <a:pPr eaLnBrk="1" latinLnBrk="0" hangingPunct="1"/>
              <a:t>‹#›</a:t>
            </a:fld>
            <a:endParaRPr kumimoji="0" lang="ja-JP" altLang="en-US"/>
          </a:p>
        </p:txBody>
      </p:sp>
      <p:grpSp>
        <p:nvGrpSpPr>
          <p:cNvPr id="2" name="図形グループ 1"/>
          <p:cNvGrpSpPr>
            <a:grpSpLocks/>
          </p:cNvGrpSpPr>
          <p:nvPr/>
        </p:nvGrpSpPr>
        <p:grpSpPr bwMode="auto">
          <a:xfrm>
            <a:off x="-27819" y="-13"/>
            <a:ext cx="9171027" cy="6856554"/>
            <a:chOff x="2074" y="1608"/>
            <a:chExt cx="1603" cy="1129"/>
          </a:xfrm>
        </p:grpSpPr>
        <p:sp>
          <p:nvSpPr>
            <p:cNvPr id="18" name="フリーフォーム 17"/>
            <p:cNvSpPr>
              <a:spLocks/>
            </p:cNvSpPr>
            <p:nvPr userDrawn="1"/>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userDrawn="1"/>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userDrawn="1"/>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userDrawn="1"/>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userDrawn="1"/>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userDrawn="1"/>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userDrawn="1"/>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図形グループ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greenpeace.org/japan/ja/news/blog/staff/blog/5579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reens.gr.jp/pub-pub/174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57224" y="3138714"/>
            <a:ext cx="7358114" cy="3356429"/>
          </a:xfrm>
        </p:spPr>
        <p:txBody>
          <a:bodyPr>
            <a:normAutofit/>
          </a:bodyPr>
          <a:lstStyle/>
          <a:p>
            <a:pPr marL="152400">
              <a:lnSpc>
                <a:spcPts val="2200"/>
              </a:lnSpc>
            </a:pPr>
            <a:r>
              <a:rPr lang="ja-JP" altLang="ja-JP" dirty="0">
                <a:latin typeface="Century"/>
                <a:ea typeface="HGP創英角ｺﾞｼｯｸUB"/>
                <a:cs typeface="メイリオ ボールド イタリック"/>
              </a:rPr>
              <a:t>電力自由化自治体</a:t>
            </a:r>
            <a:r>
              <a:rPr lang="ja-JP" altLang="ja-JP" dirty="0" smtClean="0">
                <a:latin typeface="Century"/>
                <a:ea typeface="HGP創英角ｺﾞｼｯｸUB"/>
                <a:cs typeface="メイリオ ボールド イタリック"/>
              </a:rPr>
              <a:t>調査</a:t>
            </a:r>
            <a:endParaRPr lang="en-US" altLang="ja-JP" dirty="0" smtClean="0">
              <a:latin typeface="Century"/>
              <a:ea typeface="HGP創英角ｺﾞｼｯｸUB"/>
              <a:cs typeface="メイリオ ボールド イタリック"/>
            </a:endParaRPr>
          </a:p>
          <a:p>
            <a:pPr marL="152400">
              <a:lnSpc>
                <a:spcPts val="2200"/>
              </a:lnSpc>
            </a:pPr>
            <a:r>
              <a:rPr lang="ja-JP" altLang="ja-JP" dirty="0">
                <a:latin typeface="Century"/>
                <a:ea typeface="HGP創英角ｺﾞｼｯｸUB"/>
                <a:cs typeface="メイリオ ボールド イタリック"/>
              </a:rPr>
              <a:t>　</a:t>
            </a:r>
            <a:endParaRPr lang="en-US" altLang="ja-JP" dirty="0" smtClean="0">
              <a:latin typeface="Century"/>
              <a:ea typeface="HGP創英角ｺﾞｼｯｸUB"/>
              <a:cs typeface="メイリオ ボールド イタリック"/>
            </a:endParaRPr>
          </a:p>
          <a:p>
            <a:pPr marL="152400">
              <a:lnSpc>
                <a:spcPts val="2200"/>
              </a:lnSpc>
            </a:pPr>
            <a:r>
              <a:rPr lang="ja-JP" altLang="ja-JP" dirty="0" smtClean="0">
                <a:latin typeface="Century"/>
                <a:ea typeface="HGP創英角ｺﾞｼｯｸUB"/>
                <a:cs typeface="メイリオ ボールド イタリック"/>
              </a:rPr>
              <a:t>東京都</a:t>
            </a:r>
            <a:r>
              <a:rPr lang="ja-JP" altLang="ja-JP" dirty="0">
                <a:latin typeface="Century"/>
                <a:ea typeface="HGP創英角ｺﾞｼｯｸUB"/>
                <a:cs typeface="メイリオ ボールド イタリック"/>
              </a:rPr>
              <a:t>　調査発表・報告会</a:t>
            </a:r>
            <a:endParaRPr lang="ja-JP" altLang="ja-JP" kern="100" dirty="0">
              <a:latin typeface="Century"/>
              <a:ea typeface="ＭＳ 明朝"/>
              <a:cs typeface="Times New Roman"/>
            </a:endParaRPr>
          </a:p>
          <a:p>
            <a:pPr marL="152400">
              <a:lnSpc>
                <a:spcPts val="2200"/>
              </a:lnSpc>
            </a:pPr>
            <a:r>
              <a:rPr lang="en-US" altLang="ja-JP" dirty="0">
                <a:latin typeface="HGP創英角ｺﾞｼｯｸUB"/>
                <a:ea typeface="ＭＳ 明朝"/>
                <a:cs typeface="メイリオ ボールド イタリック"/>
              </a:rPr>
              <a:t> </a:t>
            </a:r>
            <a:endParaRPr lang="ja-JP" altLang="ja-JP" kern="100" dirty="0">
              <a:latin typeface="Century"/>
              <a:ea typeface="ＭＳ 明朝"/>
              <a:cs typeface="Times New Roman"/>
            </a:endParaRPr>
          </a:p>
          <a:p>
            <a:pPr>
              <a:lnSpc>
                <a:spcPts val="4000"/>
              </a:lnSpc>
            </a:pPr>
            <a:endParaRPr lang="ja-JP" altLang="ja-JP" kern="100" dirty="0">
              <a:latin typeface="Century"/>
              <a:ea typeface="ＭＳ 明朝"/>
              <a:cs typeface="Times New Roman"/>
            </a:endParaRPr>
          </a:p>
          <a:p>
            <a:r>
              <a:rPr kumimoji="1" lang="ja-JP" altLang="en-US" dirty="0" smtClean="0">
                <a:solidFill>
                  <a:schemeClr val="accent4">
                    <a:lumMod val="75000"/>
                  </a:schemeClr>
                </a:solidFill>
              </a:rPr>
              <a:t>緑の党グリーンズジャパン</a:t>
            </a:r>
            <a:endParaRPr kumimoji="1" lang="ja-JP" altLang="en-US" dirty="0">
              <a:solidFill>
                <a:schemeClr val="accent4">
                  <a:lumMod val="75000"/>
                </a:schemeClr>
              </a:solidFill>
            </a:endParaRPr>
          </a:p>
        </p:txBody>
      </p:sp>
      <p:pic>
        <p:nvPicPr>
          <p:cNvPr id="5" name="図 4" descr="denryoku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179285"/>
            <a:ext cx="5188857" cy="1378857"/>
          </a:xfrm>
          <a:prstGeom prst="rect">
            <a:avLst/>
          </a:prstGeom>
        </p:spPr>
      </p:pic>
    </p:spTree>
    <p:extLst>
      <p:ext uri="{BB962C8B-B14F-4D97-AF65-F5344CB8AC3E}">
        <p14:creationId xmlns:p14="http://schemas.microsoft.com/office/powerpoint/2010/main" val="139433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descr="原発依存から再生可能エネルギーへ.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967" t="20497" r="16647" b="7438"/>
          <a:stretch/>
        </p:blipFill>
        <p:spPr>
          <a:xfrm>
            <a:off x="0" y="0"/>
            <a:ext cx="9144000" cy="6858000"/>
          </a:xfrm>
        </p:spPr>
      </p:pic>
    </p:spTree>
    <p:extLst>
      <p:ext uri="{BB962C8B-B14F-4D97-AF65-F5344CB8AC3E}">
        <p14:creationId xmlns:p14="http://schemas.microsoft.com/office/powerpoint/2010/main" val="32808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311</a:t>
            </a:r>
            <a:r>
              <a:rPr lang="ja-JP" altLang="en-US" dirty="0" smtClean="0"/>
              <a:t>東電福島第一原発事故</a:t>
            </a:r>
            <a:endParaRPr kumimoji="1" lang="ja-JP" altLang="en-US" dirty="0"/>
          </a:p>
        </p:txBody>
      </p:sp>
      <p:sp>
        <p:nvSpPr>
          <p:cNvPr id="3" name="コンテンツ プレースホルダー 2"/>
          <p:cNvSpPr>
            <a:spLocks noGrp="1"/>
          </p:cNvSpPr>
          <p:nvPr>
            <p:ph idx="1"/>
          </p:nvPr>
        </p:nvSpPr>
        <p:spPr>
          <a:xfrm>
            <a:off x="428596" y="2015577"/>
            <a:ext cx="8229600" cy="4286099"/>
          </a:xfrm>
        </p:spPr>
        <p:txBody>
          <a:bodyPr>
            <a:normAutofit fontScale="77500" lnSpcReduction="20000"/>
          </a:bodyPr>
          <a:lstStyle/>
          <a:p>
            <a:pPr marL="0" indent="0">
              <a:buNone/>
            </a:pPr>
            <a:r>
              <a:rPr lang="ja-JP" altLang="en-US" kern="100" dirty="0" smtClean="0">
                <a:solidFill>
                  <a:srgbClr val="526810"/>
                </a:solidFill>
                <a:latin typeface="+mn-ea"/>
                <a:cs typeface="Times New Roman"/>
              </a:rPr>
              <a:t>・</a:t>
            </a:r>
            <a:r>
              <a:rPr lang="en-US" altLang="ja-JP" kern="100" dirty="0">
                <a:solidFill>
                  <a:srgbClr val="526810"/>
                </a:solidFill>
                <a:latin typeface="+mn-ea"/>
                <a:cs typeface="Times New Roman"/>
              </a:rPr>
              <a:t>311</a:t>
            </a:r>
            <a:r>
              <a:rPr lang="ja-JP" altLang="ja-JP" kern="100" dirty="0">
                <a:solidFill>
                  <a:srgbClr val="526810"/>
                </a:solidFill>
                <a:latin typeface="+mn-ea"/>
                <a:cs typeface="Times New Roman"/>
              </a:rPr>
              <a:t>直後に東電の大規模な計画停電</a:t>
            </a:r>
            <a:r>
              <a:rPr lang="ja-JP" altLang="ja-JP" kern="100" dirty="0">
                <a:latin typeface="+mn-ea"/>
                <a:cs typeface="Times New Roman"/>
              </a:rPr>
              <a:t>を経験した東京では、これが自治体の電力改革への契機となっていることが、この調査にもはっきりと現れ、初導入が</a:t>
            </a:r>
            <a:r>
              <a:rPr lang="en-US" altLang="ja-JP" kern="100" dirty="0">
                <a:solidFill>
                  <a:srgbClr val="526810"/>
                </a:solidFill>
                <a:latin typeface="+mn-ea"/>
                <a:cs typeface="Times New Roman"/>
              </a:rPr>
              <a:t>2012</a:t>
            </a:r>
            <a:r>
              <a:rPr lang="ja-JP" altLang="ja-JP" kern="100" dirty="0">
                <a:solidFill>
                  <a:srgbClr val="526810"/>
                </a:solidFill>
                <a:latin typeface="+mn-ea"/>
                <a:cs typeface="Times New Roman"/>
              </a:rPr>
              <a:t>年度</a:t>
            </a:r>
            <a:r>
              <a:rPr lang="ja-JP" altLang="ja-JP" kern="100" dirty="0">
                <a:latin typeface="+mn-ea"/>
                <a:cs typeface="Times New Roman"/>
              </a:rPr>
              <a:t>だった自治体は回答を得た中の</a:t>
            </a:r>
            <a:r>
              <a:rPr lang="ja-JP" altLang="ja-JP" kern="100" dirty="0">
                <a:solidFill>
                  <a:srgbClr val="526810"/>
                </a:solidFill>
                <a:latin typeface="+mn-ea"/>
                <a:cs typeface="Times New Roman"/>
              </a:rPr>
              <a:t>約</a:t>
            </a:r>
            <a:r>
              <a:rPr lang="en-US" altLang="ja-JP" kern="100" dirty="0">
                <a:solidFill>
                  <a:srgbClr val="526810"/>
                </a:solidFill>
                <a:latin typeface="+mn-ea"/>
                <a:cs typeface="Times New Roman"/>
              </a:rPr>
              <a:t>70%</a:t>
            </a:r>
            <a:r>
              <a:rPr lang="ja-JP" altLang="ja-JP" kern="100" dirty="0">
                <a:latin typeface="+mn-ea"/>
                <a:cs typeface="Times New Roman"/>
              </a:rPr>
              <a:t>に上りました。</a:t>
            </a:r>
            <a:endParaRPr lang="en-US" altLang="ja-JP" kern="100" dirty="0">
              <a:latin typeface="+mn-ea"/>
              <a:cs typeface="Times New Roman"/>
            </a:endParaRPr>
          </a:p>
          <a:p>
            <a:pPr marL="0" indent="0">
              <a:buNone/>
            </a:pPr>
            <a:endParaRPr lang="en-US" altLang="ja-JP" kern="100" dirty="0" smtClean="0">
              <a:latin typeface="+mn-ea"/>
              <a:cs typeface="Times New Roman"/>
            </a:endParaRPr>
          </a:p>
          <a:p>
            <a:pPr marL="0" indent="0">
              <a:buNone/>
            </a:pPr>
            <a:r>
              <a:rPr lang="ja-JP" altLang="en-US" kern="100" dirty="0" smtClean="0">
                <a:latin typeface="+mn-ea"/>
                <a:cs typeface="Times New Roman"/>
              </a:rPr>
              <a:t>・</a:t>
            </a:r>
            <a:r>
              <a:rPr lang="ja-JP" altLang="ja-JP" kern="100" dirty="0">
                <a:latin typeface="+mn-ea"/>
                <a:cs typeface="Times New Roman"/>
              </a:rPr>
              <a:t>日本全体で個人も企業も省エネを実践して大きな効果が実証されました。</a:t>
            </a:r>
          </a:p>
          <a:p>
            <a:pPr marL="0" indent="0" algn="just">
              <a:spcAft>
                <a:spcPts val="0"/>
              </a:spcAft>
              <a:buNone/>
            </a:pPr>
            <a:r>
              <a:rPr lang="ja-JP" altLang="en-US" kern="100" dirty="0">
                <a:latin typeface="+mn-ea"/>
                <a:cs typeface="Times New Roman"/>
              </a:rPr>
              <a:t>　</a:t>
            </a:r>
            <a:r>
              <a:rPr lang="ja-JP" altLang="ja-JP" kern="100" dirty="0">
                <a:latin typeface="+mn-ea"/>
                <a:cs typeface="Times New Roman"/>
              </a:rPr>
              <a:t>　　　　　　　　　</a:t>
            </a:r>
            <a:r>
              <a:rPr lang="en-US" altLang="ja-JP" u="sng" kern="100" dirty="0">
                <a:solidFill>
                  <a:srgbClr val="0000FF"/>
                </a:solidFill>
                <a:latin typeface="+mn-ea"/>
                <a:cs typeface="Times New Roman"/>
                <a:hlinkClick r:id="rId2"/>
              </a:rPr>
              <a:t>http://www.greenpeace.org/japan/ja/news/blog/staff/blog/55797/</a:t>
            </a:r>
            <a:endParaRPr lang="ja-JP" altLang="ja-JP" kern="100" dirty="0">
              <a:latin typeface="+mn-ea"/>
              <a:cs typeface="Times New Roman"/>
            </a:endParaRPr>
          </a:p>
          <a:p>
            <a:pPr marL="0" indent="0" algn="just">
              <a:spcAft>
                <a:spcPts val="0"/>
              </a:spcAft>
              <a:buNone/>
            </a:pPr>
            <a:r>
              <a:rPr lang="ja-JP" altLang="ja-JP" kern="100" dirty="0" smtClean="0">
                <a:latin typeface="+mn-ea"/>
                <a:cs typeface="Times New Roman"/>
              </a:rPr>
              <a:t>（</a:t>
            </a:r>
            <a:r>
              <a:rPr lang="en-US" altLang="ja-JP" kern="100" dirty="0">
                <a:latin typeface="+mn-ea"/>
                <a:cs typeface="Times New Roman"/>
              </a:rPr>
              <a:t>2010</a:t>
            </a:r>
            <a:r>
              <a:rPr lang="ja-JP" altLang="ja-JP" kern="100" dirty="0">
                <a:latin typeface="+mn-ea"/>
                <a:cs typeface="Times New Roman"/>
              </a:rPr>
              <a:t>年から１４年、原発の動いていなかった４年間</a:t>
            </a:r>
            <a:r>
              <a:rPr lang="ja-JP" altLang="ja-JP" kern="100" dirty="0" smtClean="0">
                <a:latin typeface="+mn-ea"/>
                <a:cs typeface="Times New Roman"/>
              </a:rPr>
              <a:t>の</a:t>
            </a:r>
            <a:endParaRPr lang="en-US" altLang="ja-JP" kern="100" dirty="0" smtClean="0">
              <a:latin typeface="+mn-ea"/>
              <a:cs typeface="Times New Roman"/>
            </a:endParaRPr>
          </a:p>
          <a:p>
            <a:pPr marL="0" indent="0" algn="just">
              <a:spcAft>
                <a:spcPts val="0"/>
              </a:spcAft>
              <a:buNone/>
            </a:pPr>
            <a:r>
              <a:rPr lang="ja-JP" altLang="ja-JP" kern="100" dirty="0">
                <a:latin typeface="+mn-ea"/>
                <a:cs typeface="Times New Roman"/>
              </a:rPr>
              <a:t>　</a:t>
            </a:r>
            <a:r>
              <a:rPr lang="ja-JP" altLang="ja-JP" kern="100" dirty="0" smtClean="0">
                <a:latin typeface="+mn-ea"/>
                <a:cs typeface="Times New Roman"/>
              </a:rPr>
              <a:t>省エネ</a:t>
            </a:r>
            <a:r>
              <a:rPr lang="ja-JP" altLang="ja-JP" kern="100" dirty="0">
                <a:latin typeface="+mn-ea"/>
                <a:cs typeface="Times New Roman"/>
              </a:rPr>
              <a:t>は原発</a:t>
            </a:r>
            <a:r>
              <a:rPr lang="en-US" altLang="ja-JP" kern="100" dirty="0">
                <a:latin typeface="+mn-ea"/>
                <a:cs typeface="Times New Roman"/>
              </a:rPr>
              <a:t>16</a:t>
            </a:r>
            <a:r>
              <a:rPr lang="ja-JP" altLang="ja-JP" kern="100" dirty="0">
                <a:latin typeface="+mn-ea"/>
                <a:cs typeface="Times New Roman"/>
              </a:rPr>
              <a:t>基分）</a:t>
            </a:r>
          </a:p>
          <a:p>
            <a:pPr marL="0" indent="0">
              <a:buNone/>
            </a:pPr>
            <a:endParaRPr kumimoji="1" lang="ja-JP" altLang="en-US" dirty="0"/>
          </a:p>
        </p:txBody>
      </p:sp>
    </p:spTree>
    <p:extLst>
      <p:ext uri="{BB962C8B-B14F-4D97-AF65-F5344CB8AC3E}">
        <p14:creationId xmlns:p14="http://schemas.microsoft.com/office/powerpoint/2010/main" val="39012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3"/>
            <a:ext cx="8229600" cy="1857397"/>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ja-JP" altLang="ja-JP" b="1" dirty="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cs typeface="Times New Roman"/>
              </a:rPr>
              <a:t>電力とパリ協定、国際</a:t>
            </a:r>
            <a:r>
              <a:rPr lang="ja-JP" altLang="ja-JP"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cs typeface="Times New Roman"/>
              </a:rPr>
              <a:t>潮流</a:t>
            </a:r>
            <a:r>
              <a:rPr lang="en-US" altLang="ja-JP"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cs typeface="Times New Roman"/>
              </a:rPr>
              <a:t/>
            </a:r>
            <a:br>
              <a:rPr lang="en-US" altLang="ja-JP"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cs typeface="Times New Roman"/>
              </a:rPr>
            </a:br>
            <a:r>
              <a:rPr lang="ja-JP" altLang="en-US"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cs typeface="Times New Roman"/>
              </a:rPr>
              <a:t>ダイベストメント</a:t>
            </a:r>
            <a:r>
              <a:rPr lang="ja-JP" altLang="ja-JP"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rPr>
              <a:t> </a:t>
            </a:r>
            <a:endParaRPr kumimoji="1" lang="ja-JP" altLang="en-US" b="1" dirty="0">
              <a:ln>
                <a:prstDash val="solid"/>
              </a:ln>
              <a:solidFill>
                <a:schemeClr val="accent4">
                  <a:lumMod val="75000"/>
                </a:schemeClr>
              </a:solidFill>
              <a:effectLst>
                <a:outerShdw blurRad="88000" dist="50800" dir="5040000" algn="tl">
                  <a:schemeClr val="accent4">
                    <a:tint val="80000"/>
                    <a:satMod val="250000"/>
                    <a:alpha val="45000"/>
                  </a:schemeClr>
                </a:outerShdw>
              </a:effectLst>
              <a:latin typeface="+mn-ea"/>
              <a:ea typeface="+mn-ea"/>
            </a:endParaRPr>
          </a:p>
        </p:txBody>
      </p:sp>
      <p:sp>
        <p:nvSpPr>
          <p:cNvPr id="3" name="コンテンツ プレースホルダー 2"/>
          <p:cNvSpPr>
            <a:spLocks noGrp="1"/>
          </p:cNvSpPr>
          <p:nvPr>
            <p:ph idx="1"/>
          </p:nvPr>
        </p:nvSpPr>
        <p:spPr>
          <a:xfrm>
            <a:off x="428596" y="2648857"/>
            <a:ext cx="8229600" cy="3652820"/>
          </a:xfrm>
        </p:spPr>
        <p:txBody>
          <a:bodyPr>
            <a:normAutofit fontScale="85000" lnSpcReduction="20000"/>
          </a:bodyPr>
          <a:lstStyle/>
          <a:p>
            <a:r>
              <a:rPr lang="ja-JP" altLang="en-US" dirty="0"/>
              <a:t>世界中で投資パターンが劇的に変化。化石燃料への投資が急速に減少している一方、再生可能エネルギーへの投資が増加。日本の先進的な環境技術を上手く活用できれば、日本も国際的に貢献</a:t>
            </a:r>
            <a:r>
              <a:rPr lang="ja-JP" altLang="en-US" dirty="0" smtClean="0"/>
              <a:t>できる</a:t>
            </a:r>
            <a:endParaRPr lang="en-US" altLang="ja-JP" dirty="0" smtClean="0"/>
          </a:p>
          <a:p>
            <a:r>
              <a:rPr lang="ja-JP" altLang="en-US" dirty="0"/>
              <a:t>化石燃料および原発関連企業への投融資を行っていない日本の金融機関</a:t>
            </a:r>
            <a:r>
              <a:rPr lang="en-US" altLang="ja-JP" dirty="0"/>
              <a:t>47</a:t>
            </a:r>
            <a:r>
              <a:rPr lang="ja-JP" altLang="en-US" dirty="0"/>
              <a:t>社、応援します。将来世代のために責任のある投融資へ</a:t>
            </a:r>
            <a:r>
              <a:rPr lang="ja-JP" altLang="en-US" dirty="0" smtClean="0"/>
              <a:t>。　　　　　　　　</a:t>
            </a:r>
            <a:endParaRPr lang="en-US" altLang="ja-JP" dirty="0" smtClean="0"/>
          </a:p>
          <a:p>
            <a:pPr marL="0" indent="0">
              <a:buNone/>
            </a:pPr>
            <a:r>
              <a:rPr lang="ja-JP" altLang="en-US" dirty="0" smtClean="0"/>
              <a:t>　　</a:t>
            </a:r>
            <a:r>
              <a:rPr lang="ja-JP" altLang="ja-JP" dirty="0"/>
              <a:t>　</a:t>
            </a:r>
            <a:r>
              <a:rPr lang="ja-JP" altLang="en-US" dirty="0" smtClean="0"/>
              <a:t>　　　　　　</a:t>
            </a:r>
            <a:r>
              <a:rPr lang="ja-JP" altLang="en-US" dirty="0" smtClean="0">
                <a:solidFill>
                  <a:srgbClr val="008000"/>
                </a:solidFill>
              </a:rPr>
              <a:t>緑の党賛同団体</a:t>
            </a:r>
            <a:r>
              <a:rPr lang="ja-JP" altLang="en-US" dirty="0" smtClean="0"/>
              <a:t>　</a:t>
            </a:r>
            <a:r>
              <a:rPr lang="en-US" altLang="ja-JP"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350</a:t>
            </a:r>
            <a:r>
              <a:rPr lang="en-US" altLang="ja-JP" sz="3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altLang="ja-JP"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t>
            </a:r>
            <a:endParaRPr lang="en-US" altLang="ja-JP" sz="3900" b="1" spc="100" dirty="0" smtClean="0">
              <a:ln w="18000">
                <a:solidFill>
                  <a:schemeClr val="accent1">
                    <a:satMod val="200000"/>
                    <a:tint val="72000"/>
                  </a:schemeClr>
                </a:solidFill>
                <a:prstDash val="solid"/>
              </a:ln>
              <a:solidFill>
                <a:schemeClr val="accent4">
                  <a:lumMod val="75000"/>
                  <a:alpha val="5700"/>
                </a:schemeClr>
              </a:solidFill>
              <a:effectLst>
                <a:outerShdw blurRad="25000" dist="20000" dir="16020000" algn="tl">
                  <a:schemeClr val="accent1">
                    <a:satMod val="200000"/>
                    <a:shade val="1000"/>
                    <a:alpha val="60000"/>
                  </a:schemeClr>
                </a:outerShdw>
              </a:effectLst>
              <a:ea typeface="ＭＳ 明朝"/>
              <a:cs typeface="Times New Roman"/>
            </a:endParaRPr>
          </a:p>
        </p:txBody>
      </p:sp>
    </p:spTree>
    <p:extLst>
      <p:ext uri="{BB962C8B-B14F-4D97-AF65-F5344CB8AC3E}">
        <p14:creationId xmlns:p14="http://schemas.microsoft.com/office/powerpoint/2010/main" val="366212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443428"/>
          </a:xfrm>
        </p:spPr>
        <p:txBody>
          <a:bodyPr>
            <a:normAutofit fontScale="90000"/>
          </a:bodyPr>
          <a:lstStyle/>
          <a:p>
            <a:pPr algn="r"/>
            <a:r>
              <a:rPr lang="en-US" altLang="ja-JP"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350.org</a:t>
            </a:r>
            <a:endParaRPr kumimoji="1" lang="ja-JP" altLang="en-US" dirty="0"/>
          </a:p>
        </p:txBody>
      </p:sp>
      <p:pic>
        <p:nvPicPr>
          <p:cNvPr id="4" name="コンテンツ プレースホルダー 3" descr="化石燃料への投資が激減350.ORG.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634" t="20066" r="1959" b="18994"/>
          <a:stretch/>
        </p:blipFill>
        <p:spPr>
          <a:xfrm>
            <a:off x="589858" y="1189190"/>
            <a:ext cx="8068338" cy="5240500"/>
          </a:xfrm>
        </p:spPr>
      </p:pic>
    </p:spTree>
    <p:extLst>
      <p:ext uri="{BB962C8B-B14F-4D97-AF65-F5344CB8AC3E}">
        <p14:creationId xmlns:p14="http://schemas.microsoft.com/office/powerpoint/2010/main" val="128704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21714"/>
            <a:ext cx="8229600" cy="907010"/>
          </a:xfrm>
        </p:spPr>
        <p:txBody>
          <a:bodyPr>
            <a:normAutofit fontScale="90000"/>
          </a:bodyPr>
          <a:lstStyle/>
          <a:p>
            <a:pPr algn="l"/>
            <a:r>
              <a:rPr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マイバンク・マイフューチャー　</a:t>
            </a:r>
            <a:r>
              <a:rPr lang="en-US" altLang="ja-JP"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350</a:t>
            </a:r>
            <a:r>
              <a:rPr lang="en-US" altLang="ja-JP"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t>
            </a:r>
            <a:endParaRPr kumimoji="1" lang="ja-JP" altLang="en-US" dirty="0"/>
          </a:p>
        </p:txBody>
      </p:sp>
      <p:pic>
        <p:nvPicPr>
          <p:cNvPr id="6" name="コンテンツ プレースホルダー 5" descr="化石燃料・原発融資　民間銀行.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8263" t="17323" r="9926" b="7818"/>
          <a:stretch/>
        </p:blipFill>
        <p:spPr>
          <a:xfrm>
            <a:off x="428596" y="1128723"/>
            <a:ext cx="8229599" cy="4998629"/>
          </a:xfrm>
        </p:spPr>
      </p:pic>
    </p:spTree>
    <p:extLst>
      <p:ext uri="{BB962C8B-B14F-4D97-AF65-F5344CB8AC3E}">
        <p14:creationId xmlns:p14="http://schemas.microsoft.com/office/powerpoint/2010/main" val="378432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950253"/>
          </a:xfrm>
        </p:spPr>
        <p:txBody>
          <a:bodyPr>
            <a:normAutofit fontScale="90000"/>
          </a:bodyPr>
          <a:lstStyle/>
          <a:p>
            <a:r>
              <a:rPr lang="ja-JP" altLang="ja-JP" b="1" dirty="0">
                <a:effectLst/>
                <a:ea typeface="ＭＳ 明朝"/>
                <a:cs typeface="Times New Roman"/>
              </a:rPr>
              <a:t>　</a:t>
            </a:r>
            <a:r>
              <a:rPr lang="ja-JP" altLang="ja-JP" dirty="0">
                <a:effectLst/>
              </a:rPr>
              <a:t> </a:t>
            </a:r>
            <a:r>
              <a:rPr lang="ja-JP" altLang="en-US" dirty="0" smtClean="0">
                <a:solidFill>
                  <a:srgbClr val="526810"/>
                </a:solidFill>
                <a:effectLst/>
              </a:rPr>
              <a:t>国際</a:t>
            </a:r>
            <a:r>
              <a:rPr lang="en-US" altLang="ja-JP" dirty="0" smtClean="0">
                <a:solidFill>
                  <a:srgbClr val="526810"/>
                </a:solidFill>
                <a:effectLst/>
              </a:rPr>
              <a:t>NGO Friend of Earth </a:t>
            </a:r>
            <a:br>
              <a:rPr lang="en-US" altLang="ja-JP" dirty="0" smtClean="0">
                <a:solidFill>
                  <a:srgbClr val="526810"/>
                </a:solidFill>
                <a:effectLst/>
              </a:rPr>
            </a:br>
            <a:r>
              <a:rPr lang="ja-JP" altLang="en-US" dirty="0" smtClean="0">
                <a:solidFill>
                  <a:srgbClr val="526810"/>
                </a:solidFill>
                <a:effectLst/>
              </a:rPr>
              <a:t>地球の友</a:t>
            </a:r>
            <a:r>
              <a:rPr lang="en-US" altLang="ja-JP" dirty="0" smtClean="0">
                <a:solidFill>
                  <a:srgbClr val="526810"/>
                </a:solidFill>
                <a:effectLst/>
              </a:rPr>
              <a:t>(</a:t>
            </a:r>
            <a:r>
              <a:rPr lang="en-US" altLang="ja-JP" dirty="0" err="1" smtClean="0">
                <a:solidFill>
                  <a:srgbClr val="526810"/>
                </a:solidFill>
                <a:effectLst/>
              </a:rPr>
              <a:t>FoE</a:t>
            </a:r>
            <a:r>
              <a:rPr lang="en-US" altLang="ja-JP" dirty="0" smtClean="0">
                <a:solidFill>
                  <a:srgbClr val="526810"/>
                </a:solidFill>
                <a:effectLst/>
              </a:rPr>
              <a:t> JAPAN)</a:t>
            </a:r>
            <a:endParaRPr kumimoji="1" lang="ja-JP" altLang="en-US" dirty="0">
              <a:solidFill>
                <a:srgbClr val="526810"/>
              </a:solidFill>
            </a:endParaRPr>
          </a:p>
        </p:txBody>
      </p:sp>
      <p:sp>
        <p:nvSpPr>
          <p:cNvPr id="3" name="コンテンツ プレースホルダー 2"/>
          <p:cNvSpPr>
            <a:spLocks noGrp="1"/>
          </p:cNvSpPr>
          <p:nvPr>
            <p:ph idx="1"/>
          </p:nvPr>
        </p:nvSpPr>
        <p:spPr>
          <a:xfrm>
            <a:off x="229024" y="1923144"/>
            <a:ext cx="8229600" cy="4336142"/>
          </a:xfrm>
        </p:spPr>
        <p:txBody>
          <a:bodyPr>
            <a:noAutofit/>
          </a:bodyPr>
          <a:lstStyle/>
          <a:p>
            <a:r>
              <a:rPr lang="ja-JP" altLang="ja-JP" sz="2800" kern="100" dirty="0">
                <a:latin typeface="+mn-ea"/>
                <a:cs typeface="Times New Roman"/>
              </a:rPr>
              <a:t>しかし日本は未だ新規の石炭火力発電計画がいくつも控えていることは、未来世代の健康にとっても、気候変動にとってもとても大きな課題です。　　　　　　　　　</a:t>
            </a:r>
            <a:r>
              <a:rPr lang="ja-JP" altLang="ja-JP" sz="2800" kern="100" dirty="0" smtClean="0">
                <a:latin typeface="+mn-ea"/>
                <a:cs typeface="Times New Roman"/>
              </a:rPr>
              <a:t>（</a:t>
            </a:r>
            <a:r>
              <a:rPr lang="en-US" altLang="ja-JP" sz="2800" kern="100" dirty="0" err="1">
                <a:latin typeface="+mn-ea"/>
                <a:cs typeface="Times New Roman"/>
              </a:rPr>
              <a:t>FoE</a:t>
            </a:r>
            <a:r>
              <a:rPr lang="ja-JP" altLang="ja-JP" sz="2800" kern="100" dirty="0">
                <a:latin typeface="+mn-ea"/>
                <a:cs typeface="Times New Roman"/>
              </a:rPr>
              <a:t>チラシ参照</a:t>
            </a:r>
            <a:r>
              <a:rPr lang="ja-JP" altLang="ja-JP" sz="2800" kern="100" dirty="0" smtClean="0">
                <a:latin typeface="+mn-ea"/>
                <a:cs typeface="Times New Roman"/>
              </a:rPr>
              <a:t>）</a:t>
            </a:r>
            <a:endParaRPr lang="en-US" altLang="ja-JP" sz="2800" kern="100" dirty="0">
              <a:latin typeface="+mn-ea"/>
              <a:cs typeface="Times New Roman"/>
            </a:endParaRPr>
          </a:p>
          <a:p>
            <a:endParaRPr lang="en-US" altLang="ja-JP" sz="2800" kern="100" dirty="0" smtClean="0">
              <a:latin typeface="+mn-ea"/>
              <a:cs typeface="Times New Roman"/>
            </a:endParaRPr>
          </a:p>
          <a:p>
            <a:r>
              <a:rPr lang="ja-JP" altLang="en-US" sz="2800" kern="100" dirty="0" smtClean="0">
                <a:latin typeface="+mn-ea"/>
                <a:cs typeface="Times New Roman"/>
              </a:rPr>
              <a:t>本日は、</a:t>
            </a:r>
            <a:r>
              <a:rPr lang="en-US" altLang="ja-JP" sz="2800" kern="100" dirty="0" err="1" smtClean="0">
                <a:latin typeface="+mn-ea"/>
                <a:cs typeface="Times New Roman"/>
              </a:rPr>
              <a:t>FoEJapan</a:t>
            </a:r>
            <a:r>
              <a:rPr lang="en-US" altLang="ja-JP" sz="2800" kern="100" dirty="0">
                <a:latin typeface="+mn-ea"/>
                <a:cs typeface="Times New Roman"/>
              </a:rPr>
              <a:t> </a:t>
            </a:r>
            <a:r>
              <a:rPr lang="en-US" altLang="ja-JP" sz="2800" kern="100" dirty="0" smtClean="0">
                <a:latin typeface="+mn-ea"/>
                <a:cs typeface="Times New Roman"/>
              </a:rPr>
              <a:t> </a:t>
            </a:r>
            <a:r>
              <a:rPr lang="ja-JP" altLang="en-US" sz="2800" kern="100" dirty="0" smtClean="0">
                <a:latin typeface="+mn-ea"/>
                <a:cs typeface="Times New Roman"/>
              </a:rPr>
              <a:t>吉田</a:t>
            </a:r>
            <a:r>
              <a:rPr lang="ja-JP" altLang="en-US" sz="2800" kern="100" dirty="0">
                <a:latin typeface="+mn-ea"/>
                <a:cs typeface="Times New Roman"/>
              </a:rPr>
              <a:t>明子</a:t>
            </a:r>
            <a:r>
              <a:rPr lang="ja-JP" altLang="en-US" sz="2800" kern="100" dirty="0" smtClean="0">
                <a:latin typeface="+mn-ea"/>
                <a:cs typeface="Times New Roman"/>
              </a:rPr>
              <a:t>さん</a:t>
            </a:r>
            <a:r>
              <a:rPr lang="en-US" altLang="ja-JP" sz="2800" kern="100" dirty="0" smtClean="0">
                <a:latin typeface="+mn-ea"/>
                <a:cs typeface="Times New Roman"/>
              </a:rPr>
              <a:t> </a:t>
            </a:r>
          </a:p>
          <a:p>
            <a:pPr marL="0" indent="0">
              <a:buNone/>
            </a:pPr>
            <a:r>
              <a:rPr lang="en-US" altLang="ja-JP" sz="2800" kern="100" dirty="0">
                <a:latin typeface="+mn-ea"/>
                <a:cs typeface="Times New Roman"/>
              </a:rPr>
              <a:t> </a:t>
            </a:r>
            <a:r>
              <a:rPr lang="en-US" altLang="ja-JP" sz="2800" kern="100" dirty="0" smtClean="0">
                <a:latin typeface="+mn-ea"/>
                <a:cs typeface="Times New Roman"/>
              </a:rPr>
              <a:t> </a:t>
            </a:r>
            <a:r>
              <a:rPr lang="en-US" altLang="en-US" sz="2800" kern="100" dirty="0" smtClean="0">
                <a:latin typeface="+mn-ea"/>
                <a:cs typeface="Times New Roman"/>
              </a:rPr>
              <a:t>(</a:t>
            </a:r>
            <a:r>
              <a:rPr lang="ja-JP" altLang="en-US" sz="2800" kern="100" dirty="0" smtClean="0">
                <a:latin typeface="+mn-ea"/>
                <a:cs typeface="Times New Roman"/>
              </a:rPr>
              <a:t>原発・エネルギー担当）　</a:t>
            </a:r>
            <a:r>
              <a:rPr lang="en-US" altLang="ja-JP" sz="2800" kern="100" dirty="0" smtClean="0">
                <a:latin typeface="+mn-ea"/>
                <a:cs typeface="Times New Roman"/>
              </a:rPr>
              <a:t/>
            </a:r>
            <a:br>
              <a:rPr lang="en-US" altLang="ja-JP" sz="2800" kern="100" dirty="0" smtClean="0">
                <a:latin typeface="+mn-ea"/>
                <a:cs typeface="Times New Roman"/>
              </a:rPr>
            </a:br>
            <a:r>
              <a:rPr lang="en-US" altLang="ja-JP" sz="2800" kern="100" dirty="0" smtClean="0">
                <a:latin typeface="+mn-ea"/>
                <a:cs typeface="Times New Roman"/>
              </a:rPr>
              <a:t>  </a:t>
            </a:r>
            <a:r>
              <a:rPr lang="ja-JP" altLang="en-US" sz="2800" kern="100" dirty="0" smtClean="0">
                <a:latin typeface="+mn-ea"/>
                <a:cs typeface="Times New Roman"/>
              </a:rPr>
              <a:t>とともに、調査発表報告を行ないます。</a:t>
            </a:r>
            <a:endParaRPr lang="en-US" altLang="ja-JP" sz="2800" kern="100" dirty="0" smtClean="0">
              <a:latin typeface="+mn-ea"/>
              <a:cs typeface="Times New Roman"/>
            </a:endParaRPr>
          </a:p>
        </p:txBody>
      </p:sp>
    </p:spTree>
    <p:extLst>
      <p:ext uri="{BB962C8B-B14F-4D97-AF65-F5344CB8AC3E}">
        <p14:creationId xmlns:p14="http://schemas.microsoft.com/office/powerpoint/2010/main" val="2289337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1"/>
            <a:ext cx="8229600" cy="1941285"/>
          </a:xfrm>
        </p:spPr>
        <p:txBody>
          <a:bodyPr>
            <a:normAutofit fontScale="90000"/>
          </a:bodyPr>
          <a:lstStyle/>
          <a:p>
            <a:pPr algn="l"/>
            <a:r>
              <a:rPr lang="en-US" altLang="ja-JP" b="1" dirty="0" smtClean="0"/>
              <a:t>@</a:t>
            </a:r>
            <a:r>
              <a:rPr lang="en-US" altLang="ja-JP" b="1" dirty="0" err="1" smtClean="0"/>
              <a:t>FoE</a:t>
            </a:r>
            <a:r>
              <a:rPr lang="en-US" altLang="ja-JP" b="1" dirty="0" smtClean="0"/>
              <a:t> </a:t>
            </a:r>
            <a:r>
              <a:rPr lang="en-US" altLang="ja-JP" b="1" dirty="0"/>
              <a:t>Japan</a:t>
            </a:r>
            <a:br>
              <a:rPr lang="en-US" altLang="ja-JP" b="1" dirty="0"/>
            </a:br>
            <a:r>
              <a:rPr lang="en-US" altLang="ja-JP" dirty="0" smtClean="0"/>
              <a:t>‏‪</a:t>
            </a:r>
            <a:r>
              <a:rPr lang="ja-JP" altLang="en-US" sz="2200" b="1" dirty="0" smtClean="0">
                <a:ln w="1905"/>
                <a:solidFill>
                  <a:srgbClr val="975C1E"/>
                </a:solidFill>
                <a:effectLst>
                  <a:innerShdw blurRad="69850" dist="43180" dir="5400000">
                    <a:srgbClr val="000000">
                      <a:alpha val="65000"/>
                    </a:srgbClr>
                  </a:innerShdw>
                </a:effectLst>
              </a:rPr>
              <a:t>原発</a:t>
            </a:r>
            <a:r>
              <a:rPr lang="ja-JP" altLang="en-US" sz="2200" b="1" dirty="0">
                <a:ln w="1905"/>
                <a:solidFill>
                  <a:srgbClr val="975C1E"/>
                </a:solidFill>
                <a:effectLst>
                  <a:innerShdw blurRad="69850" dist="43180" dir="5400000">
                    <a:srgbClr val="000000">
                      <a:alpha val="65000"/>
                    </a:srgbClr>
                  </a:innerShdw>
                </a:effectLst>
              </a:rPr>
              <a:t>事故の処理や賠償費用、全国の原発の廃炉費用、合計</a:t>
            </a:r>
            <a:r>
              <a:rPr lang="en-US" altLang="ja-JP" sz="2200" b="1" dirty="0">
                <a:ln w="1905"/>
                <a:solidFill>
                  <a:srgbClr val="975C1E"/>
                </a:solidFill>
                <a:effectLst>
                  <a:innerShdw blurRad="69850" dist="43180" dir="5400000">
                    <a:srgbClr val="000000">
                      <a:alpha val="65000"/>
                    </a:srgbClr>
                  </a:innerShdw>
                </a:effectLst>
              </a:rPr>
              <a:t>8.3</a:t>
            </a:r>
            <a:r>
              <a:rPr lang="ja-JP" altLang="en-US" sz="2200" b="1" dirty="0">
                <a:ln w="1905"/>
                <a:solidFill>
                  <a:srgbClr val="975C1E"/>
                </a:solidFill>
                <a:effectLst>
                  <a:innerShdw blurRad="69850" dist="43180" dir="5400000">
                    <a:srgbClr val="000000">
                      <a:alpha val="65000"/>
                    </a:srgbClr>
                  </a:innerShdw>
                </a:effectLst>
              </a:rPr>
              <a:t>兆円</a:t>
            </a:r>
            <a:r>
              <a:rPr lang="ja-JP" altLang="en-US" sz="2200" b="1" dirty="0" smtClean="0">
                <a:ln w="1905"/>
                <a:solidFill>
                  <a:srgbClr val="975C1E"/>
                </a:solidFill>
                <a:effectLst>
                  <a:innerShdw blurRad="69850" dist="43180" dir="5400000">
                    <a:srgbClr val="000000">
                      <a:alpha val="65000"/>
                    </a:srgbClr>
                  </a:innerShdw>
                </a:effectLst>
              </a:rPr>
              <a:t>を国民</a:t>
            </a:r>
            <a:r>
              <a:rPr lang="ja-JP" altLang="en-US" sz="2200" b="1" dirty="0">
                <a:ln w="1905"/>
                <a:solidFill>
                  <a:srgbClr val="975C1E"/>
                </a:solidFill>
                <a:effectLst>
                  <a:innerShdw blurRad="69850" dist="43180" dir="5400000">
                    <a:srgbClr val="000000">
                      <a:alpha val="65000"/>
                    </a:srgbClr>
                  </a:innerShdw>
                </a:effectLst>
              </a:rPr>
              <a:t>負担に</a:t>
            </a:r>
            <a:r>
              <a:rPr lang="ja-JP" altLang="en-US" sz="2200" b="1" dirty="0" smtClean="0">
                <a:ln w="1905"/>
                <a:solidFill>
                  <a:srgbClr val="975C1E"/>
                </a:solidFill>
                <a:effectLst>
                  <a:innerShdw blurRad="69850" dist="43180" dir="5400000">
                    <a:srgbClr val="000000">
                      <a:alpha val="65000"/>
                    </a:srgbClr>
                  </a:innerShdw>
                </a:effectLst>
              </a:rPr>
              <a:t>？</a:t>
            </a:r>
            <a:r>
              <a:rPr lang="en-US" altLang="ja-JP" sz="2200" b="1" dirty="0" smtClean="0">
                <a:ln w="1905"/>
                <a:solidFill>
                  <a:srgbClr val="975C1E"/>
                </a:solidFill>
                <a:effectLst>
                  <a:innerShdw blurRad="69850" dist="43180" dir="5400000">
                    <a:srgbClr val="000000">
                      <a:alpha val="65000"/>
                    </a:srgbClr>
                  </a:innerShdw>
                </a:effectLst>
              </a:rPr>
              <a:t> </a:t>
            </a:r>
            <a:r>
              <a:rPr lang="ja-JP" altLang="en-US" sz="2200" b="1" dirty="0" smtClean="0">
                <a:ln w="1905"/>
                <a:solidFill>
                  <a:srgbClr val="975C1E"/>
                </a:solidFill>
                <a:effectLst>
                  <a:innerShdw blurRad="69850" dist="43180" dir="5400000">
                    <a:srgbClr val="000000">
                      <a:alpha val="65000"/>
                    </a:srgbClr>
                  </a:innerShdw>
                </a:effectLst>
              </a:rPr>
              <a:t>その</a:t>
            </a:r>
            <a:r>
              <a:rPr lang="ja-JP" altLang="en-US" sz="2200" b="1" dirty="0">
                <a:ln w="1905"/>
                <a:solidFill>
                  <a:srgbClr val="975C1E"/>
                </a:solidFill>
                <a:effectLst>
                  <a:innerShdw blurRad="69850" dist="43180" dir="5400000">
                    <a:srgbClr val="000000">
                      <a:alpha val="65000"/>
                    </a:srgbClr>
                  </a:innerShdw>
                </a:effectLst>
              </a:rPr>
              <a:t>前に東京電力の責任と政策転換を！</a:t>
            </a:r>
            <a:r>
              <a:rPr lang="ja-JP" altLang="en-US" sz="2200" b="1" dirty="0" smtClean="0">
                <a:ln w="1905"/>
                <a:solidFill>
                  <a:srgbClr val="975C1E"/>
                </a:solidFill>
                <a:effectLst>
                  <a:innerShdw blurRad="69850" dist="43180" dir="5400000">
                    <a:srgbClr val="000000">
                      <a:alpha val="65000"/>
                    </a:srgbClr>
                  </a:innerShdw>
                </a:effectLst>
              </a:rPr>
              <a:t>！</a:t>
            </a:r>
            <a:r>
              <a:rPr lang="en-US" altLang="ja-JP" sz="2200" b="1" dirty="0" smtClean="0">
                <a:ln w="1905"/>
                <a:solidFill>
                  <a:srgbClr val="975C1E"/>
                </a:solidFill>
                <a:effectLst>
                  <a:innerShdw blurRad="69850" dist="43180" dir="5400000">
                    <a:srgbClr val="000000">
                      <a:alpha val="65000"/>
                    </a:srgbClr>
                  </a:innerShdw>
                </a:effectLst>
              </a:rPr>
              <a:t/>
            </a:r>
            <a:br>
              <a:rPr lang="en-US" altLang="ja-JP" sz="2200" b="1" dirty="0" smtClean="0">
                <a:ln w="1905"/>
                <a:solidFill>
                  <a:srgbClr val="975C1E"/>
                </a:solidFill>
                <a:effectLst>
                  <a:innerShdw blurRad="69850" dist="43180" dir="5400000">
                    <a:srgbClr val="000000">
                      <a:alpha val="65000"/>
                    </a:srgbClr>
                  </a:innerShdw>
                </a:effectLst>
              </a:rPr>
            </a:br>
            <a:r>
              <a:rPr lang="en-US" altLang="ja-JP" sz="2200" b="1" dirty="0" smtClean="0">
                <a:ln w="1905"/>
                <a:solidFill>
                  <a:srgbClr val="975C1E"/>
                </a:solidFill>
                <a:effectLst>
                  <a:innerShdw blurRad="69850" dist="43180" dir="5400000">
                    <a:srgbClr val="000000">
                      <a:alpha val="65000"/>
                    </a:srgbClr>
                  </a:innerShdw>
                </a:effectLst>
              </a:rPr>
              <a:t>                                                                       </a:t>
            </a:r>
            <a:r>
              <a:rPr lang="ja-JP" altLang="en-US" sz="2200" b="1" dirty="0" smtClean="0">
                <a:ln w="1905"/>
                <a:solidFill>
                  <a:srgbClr val="975C1E"/>
                </a:solidFill>
                <a:effectLst>
                  <a:innerShdw blurRad="69850" dist="43180" dir="5400000">
                    <a:srgbClr val="000000">
                      <a:alpha val="65000"/>
                    </a:srgbClr>
                  </a:innerShdw>
                </a:effectLst>
              </a:rPr>
              <a:t>経済</a:t>
            </a:r>
            <a:r>
              <a:rPr lang="ja-JP" altLang="en-US" sz="2200" b="1" dirty="0">
                <a:ln w="1905"/>
                <a:solidFill>
                  <a:srgbClr val="975C1E"/>
                </a:solidFill>
                <a:effectLst>
                  <a:innerShdw blurRad="69850" dist="43180" dir="5400000">
                    <a:srgbClr val="000000">
                      <a:alpha val="65000"/>
                    </a:srgbClr>
                  </a:innerShdw>
                </a:effectLst>
              </a:rPr>
              <a:t>産業省前にて</a:t>
            </a:r>
            <a:r>
              <a:rPr lang="ja-JP" altLang="en-US" sz="2200" b="1" dirty="0" smtClean="0">
                <a:ln w="1905"/>
                <a:solidFill>
                  <a:srgbClr val="975C1E"/>
                </a:solidFill>
                <a:effectLst>
                  <a:innerShdw blurRad="69850" dist="43180" dir="5400000">
                    <a:srgbClr val="000000">
                      <a:alpha val="65000"/>
                    </a:srgbClr>
                  </a:innerShdw>
                </a:effectLst>
              </a:rPr>
              <a:t>。</a:t>
            </a:r>
            <a:r>
              <a:rPr lang="is-IS" altLang="ja-JP" sz="2200" b="1" dirty="0">
                <a:ln w="1905"/>
                <a:solidFill>
                  <a:srgbClr val="975C1E"/>
                </a:solidFill>
                <a:effectLst>
                  <a:innerShdw blurRad="69850" dist="43180" dir="5400000">
                    <a:srgbClr val="000000">
                      <a:alpha val="65000"/>
                    </a:srgbClr>
                  </a:innerShdw>
                </a:effectLst>
              </a:rPr>
              <a:t>2016</a:t>
            </a:r>
            <a:r>
              <a:rPr lang="ja-JP" altLang="is-IS" sz="2200" b="1" dirty="0">
                <a:ln w="1905"/>
                <a:solidFill>
                  <a:srgbClr val="975C1E"/>
                </a:solidFill>
                <a:effectLst>
                  <a:innerShdw blurRad="69850" dist="43180" dir="5400000">
                    <a:srgbClr val="000000">
                      <a:alpha val="65000"/>
                    </a:srgbClr>
                  </a:innerShdw>
                </a:effectLst>
              </a:rPr>
              <a:t>年</a:t>
            </a:r>
            <a:r>
              <a:rPr lang="is-IS" altLang="ja-JP" sz="2200" b="1" dirty="0">
                <a:ln w="1905"/>
                <a:solidFill>
                  <a:srgbClr val="975C1E"/>
                </a:solidFill>
                <a:effectLst>
                  <a:innerShdw blurRad="69850" dist="43180" dir="5400000">
                    <a:srgbClr val="000000">
                      <a:alpha val="65000"/>
                    </a:srgbClr>
                  </a:innerShdw>
                </a:effectLst>
              </a:rPr>
              <a:t>9</a:t>
            </a:r>
            <a:r>
              <a:rPr lang="ja-JP" altLang="is-IS" sz="2200" b="1" dirty="0">
                <a:ln w="1905"/>
                <a:solidFill>
                  <a:srgbClr val="975C1E"/>
                </a:solidFill>
                <a:effectLst>
                  <a:innerShdw blurRad="69850" dist="43180" dir="5400000">
                    <a:srgbClr val="000000">
                      <a:alpha val="65000"/>
                    </a:srgbClr>
                  </a:innerShdw>
                </a:effectLst>
              </a:rPr>
              <a:t>月</a:t>
            </a:r>
            <a:r>
              <a:rPr lang="is-IS" altLang="ja-JP" sz="2200" b="1" dirty="0">
                <a:ln w="1905"/>
                <a:solidFill>
                  <a:srgbClr val="975C1E"/>
                </a:solidFill>
                <a:effectLst>
                  <a:innerShdw blurRad="69850" dist="43180" dir="5400000">
                    <a:srgbClr val="000000">
                      <a:alpha val="65000"/>
                    </a:srgbClr>
                  </a:innerShdw>
                </a:effectLst>
              </a:rPr>
              <a:t>26</a:t>
            </a:r>
            <a:r>
              <a:rPr lang="ja-JP" altLang="is-IS" sz="2200" b="1" dirty="0">
                <a:ln w="1905"/>
                <a:solidFill>
                  <a:srgbClr val="975C1E"/>
                </a:solidFill>
                <a:effectLst>
                  <a:innerShdw blurRad="69850" dist="43180" dir="5400000">
                    <a:srgbClr val="000000">
                      <a:alpha val="65000"/>
                    </a:srgbClr>
                  </a:innerShdw>
                </a:effectLst>
              </a:rPr>
              <a:t>日</a:t>
            </a:r>
            <a:endParaRPr kumimoji="1" lang="ja-JP" altLang="en-US" sz="2200" b="1" dirty="0">
              <a:ln w="1905"/>
              <a:solidFill>
                <a:srgbClr val="975C1E"/>
              </a:solidFill>
              <a:effectLst>
                <a:innerShdw blurRad="69850" dist="43180" dir="5400000">
                  <a:srgbClr val="000000">
                    <a:alpha val="65000"/>
                  </a:srgbClr>
                </a:innerShdw>
              </a:effectLst>
            </a:endParaRPr>
          </a:p>
        </p:txBody>
      </p:sp>
      <p:pic>
        <p:nvPicPr>
          <p:cNvPr id="4" name="コンテンツ プレースホルダー 3" descr="CtUn5aLVYAExEos.jpg"/>
          <p:cNvPicPr>
            <a:picLocks noGrp="1" noChangeAspect="1"/>
          </p:cNvPicPr>
          <p:nvPr>
            <p:ph idx="1"/>
          </p:nvPr>
        </p:nvPicPr>
        <p:blipFill>
          <a:blip r:embed="rId2" cstate="email">
            <a:extLst>
              <a:ext uri="{28A0092B-C50C-407E-A947-70E740481C1C}">
                <a14:useLocalDpi xmlns:a14="http://schemas.microsoft.com/office/drawing/2010/main" val="0"/>
              </a:ext>
            </a:extLst>
          </a:blip>
          <a:srcRect l="-15433" r="-15433"/>
          <a:stretch>
            <a:fillRect/>
          </a:stretch>
        </p:blipFill>
        <p:spPr>
          <a:xfrm>
            <a:off x="592138" y="1941513"/>
            <a:ext cx="8229600" cy="4716462"/>
          </a:xfrm>
        </p:spPr>
      </p:pic>
    </p:spTree>
    <p:extLst>
      <p:ext uri="{BB962C8B-B14F-4D97-AF65-F5344CB8AC3E}">
        <p14:creationId xmlns:p14="http://schemas.microsoft.com/office/powerpoint/2010/main" val="205595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403826"/>
          </a:xfrm>
        </p:spPr>
        <p:txBody>
          <a:bodyPr>
            <a:normAutofit fontScale="90000"/>
          </a:bodyPr>
          <a:lstStyle/>
          <a:p>
            <a:pPr algn="l"/>
            <a:r>
              <a:rPr lang="ja-JP" altLang="en-US" dirty="0">
                <a:effectLst/>
              </a:rPr>
              <a:t/>
            </a:r>
            <a:br>
              <a:rPr lang="ja-JP" altLang="en-US" dirty="0">
                <a:effectLst/>
              </a:rPr>
            </a:br>
            <a:r>
              <a:rPr lang="ja-JP" altLang="en-US" sz="2700" dirty="0">
                <a:effectLst/>
              </a:rPr>
              <a:t>緑の党グリーンズジャパンも賛同団体であるパワーシフトキャンペーンは「パワーシフトな電力会社」を、以下の</a:t>
            </a:r>
            <a:r>
              <a:rPr lang="en-US" altLang="ja-JP" sz="2700" dirty="0">
                <a:effectLst/>
              </a:rPr>
              <a:t>5</a:t>
            </a:r>
            <a:r>
              <a:rPr lang="ja-JP" altLang="en-US" sz="2700" dirty="0">
                <a:effectLst/>
              </a:rPr>
              <a:t>つの基準に従って紹介しています。</a:t>
            </a:r>
            <a:br>
              <a:rPr lang="ja-JP" altLang="en-US" sz="2700" dirty="0">
                <a:effectLst/>
              </a:rPr>
            </a:br>
            <a:endParaRPr kumimoji="1" lang="ja-JP" altLang="en-US" sz="2700" dirty="0"/>
          </a:p>
        </p:txBody>
      </p:sp>
      <p:sp>
        <p:nvSpPr>
          <p:cNvPr id="3" name="コンテンツ プレースホルダー 2"/>
          <p:cNvSpPr>
            <a:spLocks noGrp="1"/>
          </p:cNvSpPr>
          <p:nvPr>
            <p:ph idx="1"/>
          </p:nvPr>
        </p:nvSpPr>
        <p:spPr>
          <a:xfrm>
            <a:off x="428596" y="2032000"/>
            <a:ext cx="8229600" cy="3991428"/>
          </a:xfrm>
        </p:spPr>
        <p:txBody>
          <a:bodyPr>
            <a:noAutofit/>
          </a:bodyPr>
          <a:lstStyle/>
          <a:p>
            <a:r>
              <a:rPr lang="ja-JP" altLang="en-US" sz="2400" dirty="0"/>
              <a:t>電源構成や環境負荷、などの情報を一般消費者開示している</a:t>
            </a:r>
            <a:r>
              <a:rPr lang="ja-JP" altLang="en-US" sz="2400" dirty="0" smtClean="0"/>
              <a:t>こと</a:t>
            </a:r>
            <a:endParaRPr lang="en-US" altLang="ja-JP" sz="2400" dirty="0" smtClean="0"/>
          </a:p>
          <a:p>
            <a:r>
              <a:rPr lang="ja-JP" altLang="en-US" sz="2400" dirty="0" smtClean="0"/>
              <a:t>再生</a:t>
            </a:r>
            <a:r>
              <a:rPr lang="ja-JP" altLang="en-US" sz="2400" dirty="0"/>
              <a:t>可能エネルギーの発電設備（</a:t>
            </a:r>
            <a:r>
              <a:rPr lang="en-US" altLang="ja-JP" sz="2400" dirty="0"/>
              <a:t>FIT</a:t>
            </a:r>
            <a:r>
              <a:rPr lang="ja-JP" altLang="en-US" sz="2400" dirty="0"/>
              <a:t>をふくむ）からの調達を中心とする</a:t>
            </a:r>
            <a:r>
              <a:rPr lang="ja-JP" altLang="en-US" sz="2400" dirty="0" smtClean="0"/>
              <a:t>こと</a:t>
            </a:r>
            <a:endParaRPr lang="en-US" altLang="ja-JP" sz="2400" dirty="0"/>
          </a:p>
          <a:p>
            <a:r>
              <a:rPr lang="ja-JP" altLang="en-US" sz="2400" dirty="0" smtClean="0"/>
              <a:t>原子力</a:t>
            </a:r>
            <a:r>
              <a:rPr lang="ja-JP" altLang="en-US" sz="2400" dirty="0"/>
              <a:t>発電所や石炭火力発電所からの調達はしないこと（常時バックアップ分は</a:t>
            </a:r>
            <a:r>
              <a:rPr lang="ja-JP" altLang="en-US" sz="2400" dirty="0" smtClean="0"/>
              <a:t>除く)</a:t>
            </a:r>
            <a:endParaRPr lang="en-US" altLang="ja-JP" sz="2400" dirty="0" smtClean="0"/>
          </a:p>
          <a:p>
            <a:r>
              <a:rPr lang="ja-JP" altLang="en-US" sz="2400" dirty="0" smtClean="0"/>
              <a:t>地域</a:t>
            </a:r>
            <a:r>
              <a:rPr lang="ja-JP" altLang="en-US" sz="2400" dirty="0"/>
              <a:t>や市民による再生可能エネルギー発電設備を重視して</a:t>
            </a:r>
            <a:r>
              <a:rPr lang="ja-JP" altLang="en-US" sz="2400" dirty="0" smtClean="0"/>
              <a:t>いる</a:t>
            </a:r>
            <a:endParaRPr lang="en-US" altLang="ja-JP" sz="2400" dirty="0" smtClean="0"/>
          </a:p>
          <a:p>
            <a:r>
              <a:rPr lang="ja-JP" altLang="en-US" sz="2400" dirty="0" smtClean="0"/>
              <a:t>大手</a:t>
            </a:r>
            <a:r>
              <a:rPr lang="ja-JP" altLang="en-US" sz="2400" dirty="0"/>
              <a:t>電力会社と資本関係がない</a:t>
            </a:r>
            <a:r>
              <a:rPr lang="ja-JP" altLang="en-US" sz="2400" dirty="0" smtClean="0"/>
              <a:t>こと</a:t>
            </a:r>
            <a:r>
              <a:rPr lang="en-US" altLang="ja-JP" sz="2000" dirty="0" smtClean="0"/>
              <a:t/>
            </a:r>
            <a:br>
              <a:rPr lang="en-US" altLang="ja-JP" sz="2000" dirty="0" smtClean="0"/>
            </a:br>
            <a:r>
              <a:rPr lang="en-US" altLang="ja-JP" sz="1800" dirty="0" smtClean="0"/>
              <a:t/>
            </a:r>
            <a:br>
              <a:rPr lang="en-US" altLang="ja-JP" sz="1800" dirty="0" smtClean="0"/>
            </a:br>
            <a:r>
              <a:rPr lang="ja-JP" altLang="en-US" sz="1800" b="1" dirty="0" smtClean="0"/>
              <a:t>＜</a:t>
            </a:r>
            <a:r>
              <a:rPr lang="ja-JP" altLang="en-US" sz="1800" b="1" dirty="0"/>
              <a:t>パワーシフトキャンペーン事務局＞</a:t>
            </a:r>
            <a:endParaRPr lang="en-US" altLang="ja-JP" sz="1800" dirty="0"/>
          </a:p>
          <a:p>
            <a:pPr marL="0" indent="0">
              <a:buNone/>
            </a:pPr>
            <a:r>
              <a:rPr lang="ja-JP" altLang="en-US" sz="1800" b="1" dirty="0"/>
              <a:t>国際環境</a:t>
            </a:r>
            <a:r>
              <a:rPr lang="en-US" altLang="ja-JP" sz="1800" b="1" dirty="0"/>
              <a:t>NGO </a:t>
            </a:r>
            <a:r>
              <a:rPr lang="en-US" altLang="ja-JP" sz="1800" b="1" dirty="0" err="1"/>
              <a:t>FoE</a:t>
            </a:r>
            <a:r>
              <a:rPr lang="en-US" altLang="ja-JP" sz="1800" b="1" dirty="0"/>
              <a:t> Japan</a:t>
            </a:r>
            <a:r>
              <a:rPr lang="en-US" altLang="ja-JP" sz="1800" dirty="0"/>
              <a:t> (Friends of the Earth Japan)</a:t>
            </a:r>
            <a:r>
              <a:rPr lang="ja-JP" altLang="en-US" sz="1800" dirty="0"/>
              <a:t>　内　　（担当：吉田）</a:t>
            </a:r>
          </a:p>
          <a:p>
            <a:endParaRPr lang="ja-JP" altLang="en-US" sz="1800" dirty="0">
              <a:effectLst/>
            </a:endParaRPr>
          </a:p>
        </p:txBody>
      </p:sp>
      <p:pic>
        <p:nvPicPr>
          <p:cNvPr id="4" name="図 3"/>
          <p:cNvPicPr>
            <a:picLocks noChangeAspect="1"/>
          </p:cNvPicPr>
          <p:nvPr/>
        </p:nvPicPr>
        <p:blipFill>
          <a:blip r:embed="rId3"/>
          <a:stretch>
            <a:fillRect/>
          </a:stretch>
        </p:blipFill>
        <p:spPr>
          <a:xfrm>
            <a:off x="6252452" y="4945743"/>
            <a:ext cx="1625600" cy="1295400"/>
          </a:xfrm>
          <a:prstGeom prst="rect">
            <a:avLst/>
          </a:prstGeom>
        </p:spPr>
      </p:pic>
    </p:spTree>
    <p:extLst>
      <p:ext uri="{BB962C8B-B14F-4D97-AF65-F5344CB8AC3E}">
        <p14:creationId xmlns:p14="http://schemas.microsoft.com/office/powerpoint/2010/main" val="375802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512682"/>
          </a:xfrm>
        </p:spPr>
        <p:txBody>
          <a:bodyPr>
            <a:normAutofit/>
          </a:bodyPr>
          <a:lstStyle/>
          <a:p>
            <a:r>
              <a:rPr kumimoji="1" lang="ja-JP" altLang="en-US" dirty="0" smtClean="0">
                <a:solidFill>
                  <a:srgbClr val="526810"/>
                </a:solidFill>
              </a:rPr>
              <a:t>自治体議会</a:t>
            </a:r>
            <a:r>
              <a:rPr kumimoji="1" lang="en-US" altLang="ja-JP" dirty="0" smtClean="0">
                <a:solidFill>
                  <a:srgbClr val="526810"/>
                </a:solidFill>
              </a:rPr>
              <a:t/>
            </a:r>
            <a:br>
              <a:rPr kumimoji="1" lang="en-US" altLang="ja-JP" dirty="0" smtClean="0">
                <a:solidFill>
                  <a:srgbClr val="526810"/>
                </a:solidFill>
              </a:rPr>
            </a:br>
            <a:r>
              <a:rPr kumimoji="1" lang="ja-JP" altLang="en-US" dirty="0" smtClean="0">
                <a:solidFill>
                  <a:srgbClr val="526810"/>
                </a:solidFill>
              </a:rPr>
              <a:t>「電源構成開示」の義務化</a:t>
            </a:r>
            <a:endParaRPr kumimoji="1" lang="ja-JP" altLang="en-US" dirty="0">
              <a:solidFill>
                <a:srgbClr val="526810"/>
              </a:solidFill>
            </a:endParaRPr>
          </a:p>
        </p:txBody>
      </p:sp>
      <p:sp>
        <p:nvSpPr>
          <p:cNvPr id="3" name="コンテンツ プレースホルダー 2"/>
          <p:cNvSpPr>
            <a:spLocks noGrp="1"/>
          </p:cNvSpPr>
          <p:nvPr>
            <p:ph idx="1"/>
          </p:nvPr>
        </p:nvSpPr>
        <p:spPr>
          <a:xfrm>
            <a:off x="428596" y="2340429"/>
            <a:ext cx="8229600" cy="3961248"/>
          </a:xfrm>
        </p:spPr>
        <p:txBody>
          <a:bodyPr/>
          <a:lstStyle/>
          <a:p>
            <a:r>
              <a:rPr lang="ja-JP" altLang="ja-JP" b="1" dirty="0">
                <a:latin typeface="+mn-ea"/>
                <a:cs typeface="Times New Roman"/>
              </a:rPr>
              <a:t>「</a:t>
            </a:r>
            <a:r>
              <a:rPr lang="ja-JP" altLang="ja-JP" b="1" dirty="0" smtClean="0">
                <a:latin typeface="+mn-ea"/>
                <a:cs typeface="Times New Roman"/>
              </a:rPr>
              <a:t>電報告源</a:t>
            </a:r>
            <a:r>
              <a:rPr lang="ja-JP" altLang="ja-JP" b="1" dirty="0">
                <a:latin typeface="+mn-ea"/>
                <a:cs typeface="Times New Roman"/>
              </a:rPr>
              <a:t>構成の開示義務」を求める意見書　</a:t>
            </a:r>
            <a:r>
              <a:rPr lang="ja-JP" altLang="ja-JP" b="1" dirty="0" smtClean="0">
                <a:latin typeface="+mn-ea"/>
                <a:cs typeface="Times New Roman"/>
              </a:rPr>
              <a:t>採択</a:t>
            </a:r>
            <a:endParaRPr lang="en-US" altLang="ja-JP" b="1" dirty="0" smtClean="0">
              <a:latin typeface="+mn-ea"/>
              <a:cs typeface="Times New Roman"/>
            </a:endParaRPr>
          </a:p>
          <a:p>
            <a:r>
              <a:rPr lang="ja-JP" altLang="ja-JP" dirty="0" smtClean="0">
                <a:latin typeface="+mn-ea"/>
                <a:cs typeface="Times New Roman"/>
              </a:rPr>
              <a:t>東京</a:t>
            </a:r>
            <a:r>
              <a:rPr lang="ja-JP" altLang="ja-JP" dirty="0">
                <a:latin typeface="+mn-ea"/>
                <a:cs typeface="Times New Roman"/>
              </a:rPr>
              <a:t>では３月議会で、例えば三多摩地域では小金井市、多摩市、武蔵野市が</a:t>
            </a:r>
            <a:r>
              <a:rPr lang="ja-JP" altLang="ja-JP" dirty="0" smtClean="0">
                <a:latin typeface="+mn-ea"/>
                <a:cs typeface="Times New Roman"/>
              </a:rPr>
              <a:t>採択</a:t>
            </a:r>
            <a:r>
              <a:rPr lang="ja-JP" altLang="en-US" dirty="0" smtClean="0">
                <a:latin typeface="+mn-ea"/>
                <a:cs typeface="Times New Roman"/>
              </a:rPr>
              <a:t>。</a:t>
            </a:r>
            <a:endParaRPr lang="en-US" altLang="ja-JP" dirty="0" smtClean="0">
              <a:latin typeface="+mn-ea"/>
              <a:cs typeface="Times New Roman"/>
            </a:endParaRPr>
          </a:p>
          <a:p>
            <a:r>
              <a:rPr lang="ja-JP" altLang="ja-JP" dirty="0" smtClean="0">
                <a:latin typeface="+mn-ea"/>
              </a:rPr>
              <a:t> </a:t>
            </a:r>
            <a:r>
              <a:rPr lang="en-US" altLang="ja-JP" kern="100" dirty="0">
                <a:latin typeface="+mn-ea"/>
                <a:cs typeface="Times New Roman"/>
              </a:rPr>
              <a:t>9</a:t>
            </a:r>
            <a:r>
              <a:rPr lang="ja-JP" altLang="ja-JP" kern="100" dirty="0">
                <a:latin typeface="+mn-ea"/>
                <a:cs typeface="Times New Roman"/>
              </a:rPr>
              <a:t>月議会で全会一致で採択した小平市から橋本久雄議員（緑の党</a:t>
            </a:r>
            <a:r>
              <a:rPr lang="ja-JP" altLang="ja-JP" kern="100" dirty="0" smtClean="0">
                <a:latin typeface="+mn-ea"/>
                <a:cs typeface="Times New Roman"/>
              </a:rPr>
              <a:t>）。</a:t>
            </a:r>
            <a:endParaRPr lang="en-US" altLang="ja-JP" kern="100" dirty="0" smtClean="0">
              <a:latin typeface="+mn-ea"/>
              <a:cs typeface="Times New Roman"/>
            </a:endParaRPr>
          </a:p>
          <a:p>
            <a:pPr marL="0" indent="0">
              <a:buNone/>
            </a:pPr>
            <a:r>
              <a:rPr lang="ja-JP" altLang="en-US" kern="100" dirty="0" smtClean="0">
                <a:latin typeface="+mn-ea"/>
                <a:cs typeface="Times New Roman"/>
              </a:rPr>
              <a:t>　</a:t>
            </a:r>
            <a:r>
              <a:rPr lang="ja-JP" altLang="ja-JP" kern="100" dirty="0" smtClean="0">
                <a:latin typeface="+mn-ea"/>
                <a:cs typeface="Times New Roman"/>
              </a:rPr>
              <a:t>（</a:t>
            </a:r>
            <a:r>
              <a:rPr lang="ja-JP" altLang="ja-JP" kern="100" dirty="0">
                <a:latin typeface="+mn-ea"/>
                <a:cs typeface="Times New Roman"/>
              </a:rPr>
              <a:t>資料参照）</a:t>
            </a:r>
          </a:p>
          <a:p>
            <a:endParaRPr kumimoji="1" lang="ja-JP" altLang="en-US" dirty="0">
              <a:latin typeface="+mn-ea"/>
            </a:endParaRPr>
          </a:p>
        </p:txBody>
      </p:sp>
    </p:spTree>
    <p:extLst>
      <p:ext uri="{BB962C8B-B14F-4D97-AF65-F5344CB8AC3E}">
        <p14:creationId xmlns:p14="http://schemas.microsoft.com/office/powerpoint/2010/main" val="3252093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意見書　要請</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ja-JP" b="1" dirty="0"/>
              <a:t>１　小売電気事業者に対し、「電源構成」「ＣＯ２排出係数」「環境汚染物質の排出量」「放射性廃棄物排出量」の情報開示を義務付けること。</a:t>
            </a:r>
            <a:endParaRPr lang="ja-JP" altLang="ja-JP" dirty="0"/>
          </a:p>
          <a:p>
            <a:r>
              <a:rPr lang="ja-JP" altLang="ja-JP" b="1" dirty="0"/>
              <a:t>２　ホームページ、パンフレットのみにとどまらず、消費者が必ず目にする請求書に情報を明示すること。</a:t>
            </a:r>
            <a:endParaRPr lang="ja-JP" altLang="ja-JP" dirty="0"/>
          </a:p>
          <a:p>
            <a:r>
              <a:rPr lang="ja-JP" altLang="ja-JP" dirty="0"/>
              <a:t>以上、地方自治法第９９条の規定により意見書を提出する。 </a:t>
            </a:r>
            <a:r>
              <a:rPr lang="en-US" altLang="ja-JP" dirty="0" smtClean="0"/>
              <a:t/>
            </a:r>
            <a:br>
              <a:rPr lang="en-US" altLang="ja-JP" dirty="0" smtClean="0"/>
            </a:br>
            <a:r>
              <a:rPr lang="en-US" altLang="ja-JP" dirty="0" smtClean="0"/>
              <a:t/>
            </a:r>
            <a:br>
              <a:rPr lang="en-US" altLang="ja-JP" dirty="0" smtClean="0"/>
            </a:br>
            <a:r>
              <a:rPr lang="ja-JP" altLang="ja-JP" u="sng" dirty="0"/>
              <a:t>消費者の多くは電気料金の抑制のみを望んでいるわけではなく、より安全で持続可能なエネルギー、すなわち「ＣＯ２排出が少ないエネルギー」「環境を汚染しないエネルギー」「最終処分の方法が確定していない放射性廃棄物を生み出さないエネルギー」を望んでいる。</a:t>
            </a:r>
            <a:r>
              <a:rPr lang="ja-JP" altLang="ja-JP" dirty="0"/>
              <a:t> </a:t>
            </a:r>
            <a:endParaRPr kumimoji="1" lang="ja-JP" altLang="en-US" dirty="0"/>
          </a:p>
        </p:txBody>
      </p:sp>
    </p:spTree>
    <p:extLst>
      <p:ext uri="{BB962C8B-B14F-4D97-AF65-F5344CB8AC3E}">
        <p14:creationId xmlns:p14="http://schemas.microsoft.com/office/powerpoint/2010/main" val="313715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3"/>
            <a:ext cx="8229600" cy="1784825"/>
          </a:xfrm>
        </p:spPr>
        <p:txBody>
          <a:bodyPr>
            <a:normAutofit fontScale="90000"/>
          </a:bodyPr>
          <a:lstStyle/>
          <a:p>
            <a:r>
              <a:rPr lang="ja-JP" altLang="ja-JP" dirty="0">
                <a:effectLst/>
                <a:latin typeface="Century"/>
                <a:ea typeface="HGP創英角ｺﾞｼｯｸUB"/>
                <a:cs typeface="メイリオ ボールド イタリック"/>
              </a:rPr>
              <a:t>電力自由化自治体調査　東京都　</a:t>
            </a:r>
            <a:r>
              <a:rPr lang="en-US" altLang="ja-JP" dirty="0" smtClean="0">
                <a:effectLst/>
                <a:latin typeface="Century"/>
                <a:ea typeface="HGP創英角ｺﾞｼｯｸUB"/>
                <a:cs typeface="メイリオ ボールド イタリック"/>
              </a:rPr>
              <a:t/>
            </a:r>
            <a:br>
              <a:rPr lang="en-US" altLang="ja-JP" dirty="0" smtClean="0">
                <a:effectLst/>
                <a:latin typeface="Century"/>
                <a:ea typeface="HGP創英角ｺﾞｼｯｸUB"/>
                <a:cs typeface="メイリオ ボールド イタリック"/>
              </a:rPr>
            </a:br>
            <a:r>
              <a:rPr lang="ja-JP" altLang="ja-JP" dirty="0" smtClean="0">
                <a:effectLst/>
                <a:latin typeface="Century"/>
                <a:ea typeface="HGP創英角ｺﾞｼｯｸUB"/>
                <a:cs typeface="メイリオ ボールド イタリック"/>
              </a:rPr>
              <a:t>調査</a:t>
            </a:r>
            <a:r>
              <a:rPr lang="ja-JP" altLang="ja-JP" dirty="0">
                <a:effectLst/>
                <a:latin typeface="Century"/>
                <a:ea typeface="HGP創英角ｺﾞｼｯｸUB"/>
                <a:cs typeface="メイリオ ボールド イタリック"/>
              </a:rPr>
              <a:t>発表・報告会</a:t>
            </a:r>
            <a:r>
              <a:rPr lang="ja-JP" altLang="ja-JP" kern="100" dirty="0">
                <a:effectLst/>
                <a:latin typeface="Century"/>
                <a:ea typeface="ＭＳ 明朝"/>
                <a:cs typeface="Times New Roman"/>
              </a:rPr>
              <a:t/>
            </a:r>
            <a:br>
              <a:rPr lang="ja-JP" altLang="ja-JP" kern="100" dirty="0">
                <a:effectLst/>
                <a:latin typeface="Century"/>
                <a:ea typeface="ＭＳ 明朝"/>
                <a:cs typeface="Times New Roman"/>
              </a:rPr>
            </a:br>
            <a:endParaRPr kumimoji="1" lang="ja-JP" altLang="en-US" dirty="0"/>
          </a:p>
        </p:txBody>
      </p:sp>
      <p:sp>
        <p:nvSpPr>
          <p:cNvPr id="3" name="コンテンツ プレースホルダー 2"/>
          <p:cNvSpPr>
            <a:spLocks noGrp="1"/>
          </p:cNvSpPr>
          <p:nvPr>
            <p:ph idx="1"/>
          </p:nvPr>
        </p:nvSpPr>
        <p:spPr>
          <a:xfrm>
            <a:off x="428596" y="2648857"/>
            <a:ext cx="8229600" cy="3652820"/>
          </a:xfrm>
        </p:spPr>
        <p:txBody>
          <a:bodyPr/>
          <a:lstStyle/>
          <a:p>
            <a:pPr>
              <a:lnSpc>
                <a:spcPts val="3000"/>
              </a:lnSpc>
            </a:pPr>
            <a:r>
              <a:rPr lang="en-US" altLang="ja-JP" b="1" dirty="0">
                <a:latin typeface="メイリオ"/>
                <a:ea typeface="ＭＳ 明朝"/>
                <a:cs typeface="メイリオ ボールド イタリック"/>
              </a:rPr>
              <a:t>10</a:t>
            </a:r>
            <a:r>
              <a:rPr lang="ja-JP" altLang="ja-JP" b="1" dirty="0">
                <a:latin typeface="Century"/>
                <a:ea typeface="メイリオ"/>
                <a:cs typeface="メイリオ ボールド イタリック"/>
              </a:rPr>
              <a:t>月</a:t>
            </a:r>
            <a:r>
              <a:rPr lang="en-US" altLang="ja-JP" b="1" dirty="0">
                <a:latin typeface="Century"/>
                <a:ea typeface="メイリオ"/>
                <a:cs typeface="メイリオ ボールド イタリック"/>
              </a:rPr>
              <a:t>14</a:t>
            </a:r>
            <a:r>
              <a:rPr lang="ja-JP" altLang="ja-JP" b="1" dirty="0">
                <a:latin typeface="Century"/>
                <a:ea typeface="メイリオ"/>
                <a:cs typeface="メイリオ ボールド イタリック"/>
              </a:rPr>
              <a:t>日（金）</a:t>
            </a:r>
            <a:r>
              <a:rPr lang="en-US" altLang="ja-JP" b="1" dirty="0">
                <a:latin typeface="メイリオ"/>
                <a:ea typeface="ＭＳ 明朝"/>
                <a:cs typeface="メイリオ ボールド イタリック"/>
              </a:rPr>
              <a:t>16:30</a:t>
            </a:r>
            <a:r>
              <a:rPr lang="ja-JP" altLang="ja-JP" b="1" dirty="0">
                <a:latin typeface="Century"/>
                <a:ea typeface="メイリオ"/>
                <a:cs typeface="メイリオ ボールド イタリック"/>
              </a:rPr>
              <a:t>〜</a:t>
            </a:r>
            <a:r>
              <a:rPr lang="en-US" altLang="ja-JP" b="1" dirty="0">
                <a:latin typeface="Century"/>
                <a:ea typeface="メイリオ"/>
                <a:cs typeface="メイリオ ボールド イタリック"/>
              </a:rPr>
              <a:t>18:00</a:t>
            </a:r>
            <a:r>
              <a:rPr lang="ja-JP" altLang="ja-JP" dirty="0">
                <a:latin typeface="Century"/>
                <a:ea typeface="メイリオ"/>
                <a:cs typeface="メイリオ ボールド イタリック"/>
              </a:rPr>
              <a:t>　</a:t>
            </a:r>
            <a:endParaRPr lang="en-US" altLang="ja-JP" dirty="0" smtClean="0">
              <a:latin typeface="Century"/>
              <a:ea typeface="メイリオ"/>
              <a:cs typeface="メイリオ ボールド イタリック"/>
            </a:endParaRPr>
          </a:p>
          <a:p>
            <a:pPr marL="0" indent="0">
              <a:lnSpc>
                <a:spcPts val="3000"/>
              </a:lnSpc>
              <a:buNone/>
            </a:pPr>
            <a:r>
              <a:rPr lang="ja-JP" altLang="en-US" dirty="0" smtClean="0">
                <a:latin typeface="Century"/>
                <a:ea typeface="メイリオ"/>
                <a:cs typeface="メイリオ ボールド イタリック"/>
              </a:rPr>
              <a:t>　　　　</a:t>
            </a:r>
            <a:r>
              <a:rPr lang="ja-JP" altLang="ja-JP" dirty="0">
                <a:latin typeface="Century"/>
                <a:ea typeface="メイリオ"/>
                <a:cs typeface="メイリオ ボールド イタリック"/>
              </a:rPr>
              <a:t>　</a:t>
            </a:r>
            <a:r>
              <a:rPr lang="ja-JP" altLang="en-US" dirty="0" smtClean="0">
                <a:latin typeface="Century"/>
                <a:ea typeface="メイリオ"/>
                <a:cs typeface="メイリオ ボールド イタリック"/>
              </a:rPr>
              <a:t>　　　　　　　</a:t>
            </a:r>
            <a:r>
              <a:rPr lang="en-US" altLang="ja-JP" dirty="0" smtClean="0">
                <a:latin typeface="Century"/>
                <a:ea typeface="メイリオ"/>
                <a:cs typeface="メイリオ ボールド イタリック"/>
              </a:rPr>
              <a:t>(</a:t>
            </a:r>
            <a:r>
              <a:rPr lang="ja-JP" altLang="ja-JP" dirty="0">
                <a:latin typeface="Century"/>
                <a:ea typeface="メイリオ"/>
                <a:cs typeface="メイリオ ボールド イタリック"/>
              </a:rPr>
              <a:t>開場</a:t>
            </a:r>
            <a:r>
              <a:rPr lang="en-US" altLang="ja-JP" dirty="0">
                <a:latin typeface="Century"/>
                <a:ea typeface="メイリオ"/>
                <a:cs typeface="メイリオ ボールド イタリック"/>
              </a:rPr>
              <a:t>16:00</a:t>
            </a:r>
            <a:r>
              <a:rPr lang="en-US" altLang="ja-JP" dirty="0" smtClean="0">
                <a:latin typeface="Century"/>
                <a:ea typeface="メイリオ"/>
                <a:cs typeface="メイリオ ボールド イタリック"/>
              </a:rPr>
              <a:t>)</a:t>
            </a:r>
            <a:r>
              <a:rPr lang="ja-JP" altLang="ja-JP" kern="100" dirty="0" smtClean="0">
                <a:latin typeface="Century"/>
                <a:ea typeface="ＭＳ 明朝"/>
                <a:cs typeface="Times New Roman"/>
              </a:rPr>
              <a:t>　</a:t>
            </a:r>
            <a:endParaRPr lang="en-US" altLang="ja-JP" kern="100" dirty="0" smtClean="0">
              <a:latin typeface="Century"/>
              <a:ea typeface="ＭＳ 明朝"/>
              <a:cs typeface="Times New Roman"/>
            </a:endParaRPr>
          </a:p>
          <a:p>
            <a:pPr>
              <a:lnSpc>
                <a:spcPts val="3000"/>
              </a:lnSpc>
            </a:pPr>
            <a:r>
              <a:rPr lang="ja-JP" altLang="ja-JP" dirty="0" smtClean="0">
                <a:ea typeface="メイリオ"/>
                <a:cs typeface="メイリオ ボールド イタリック"/>
              </a:rPr>
              <a:t>参議院</a:t>
            </a:r>
            <a:r>
              <a:rPr lang="ja-JP" altLang="ja-JP" dirty="0">
                <a:ea typeface="メイリオ"/>
                <a:cs typeface="メイリオ ボールド イタリック"/>
              </a:rPr>
              <a:t>議員会館　</a:t>
            </a:r>
            <a:r>
              <a:rPr lang="ja-JP" altLang="ja-JP" dirty="0" smtClean="0">
                <a:ea typeface="メイリオ"/>
                <a:cs typeface="メイリオ ボールド イタリック"/>
              </a:rPr>
              <a:t>会議室</a:t>
            </a:r>
            <a:endParaRPr lang="en-US" altLang="ja-JP" dirty="0" smtClean="0">
              <a:ea typeface="メイリオ"/>
              <a:cs typeface="メイリオ ボールド イタリック"/>
            </a:endParaRPr>
          </a:p>
          <a:p>
            <a:pPr>
              <a:lnSpc>
                <a:spcPts val="3000"/>
              </a:lnSpc>
            </a:pPr>
            <a:r>
              <a:rPr lang="ja-JP" altLang="ja-JP" kern="100" dirty="0" smtClean="0">
                <a:ea typeface="メイリオ"/>
                <a:cs typeface="Times New Roman"/>
              </a:rPr>
              <a:t>緑</a:t>
            </a:r>
            <a:r>
              <a:rPr lang="ja-JP" altLang="ja-JP" kern="100" dirty="0">
                <a:ea typeface="メイリオ"/>
                <a:cs typeface="Times New Roman"/>
              </a:rPr>
              <a:t>の党グリーンズジャパン東京都本部　</a:t>
            </a:r>
            <a:r>
              <a:rPr lang="ja-JP" altLang="en-US" kern="100" dirty="0" smtClean="0">
                <a:ea typeface="メイリオ"/>
                <a:cs typeface="Times New Roman"/>
              </a:rPr>
              <a:t>　　　　　</a:t>
            </a:r>
            <a:endParaRPr lang="en-US" altLang="ja-JP" kern="100" dirty="0" smtClean="0">
              <a:ea typeface="メイリオ"/>
              <a:cs typeface="Times New Roman"/>
            </a:endParaRPr>
          </a:p>
          <a:p>
            <a:pPr marL="0" indent="0">
              <a:lnSpc>
                <a:spcPts val="3000"/>
              </a:lnSpc>
              <a:buNone/>
            </a:pPr>
            <a:r>
              <a:rPr lang="ja-JP" altLang="ja-JP" kern="100" dirty="0">
                <a:ea typeface="メイリオ"/>
                <a:cs typeface="Times New Roman"/>
              </a:rPr>
              <a:t>　</a:t>
            </a:r>
            <a:r>
              <a:rPr lang="ja-JP" altLang="en-US" kern="100" dirty="0" smtClean="0">
                <a:ea typeface="メイリオ"/>
                <a:cs typeface="Times New Roman"/>
              </a:rPr>
              <a:t>　　　　　　　　　</a:t>
            </a:r>
            <a:r>
              <a:rPr lang="ja-JP" altLang="ja-JP" kern="100" dirty="0" smtClean="0">
                <a:ea typeface="メイリオ"/>
                <a:cs typeface="Times New Roman"/>
              </a:rPr>
              <a:t>社会</a:t>
            </a:r>
            <a:r>
              <a:rPr lang="ja-JP" altLang="ja-JP" kern="100" dirty="0">
                <a:ea typeface="メイリオ"/>
                <a:cs typeface="Times New Roman"/>
              </a:rPr>
              <a:t>運動部　共催</a:t>
            </a:r>
            <a:r>
              <a:rPr lang="ja-JP" altLang="ja-JP" dirty="0"/>
              <a:t> </a:t>
            </a:r>
            <a:endParaRPr kumimoji="1" lang="ja-JP" altLang="en-US" dirty="0"/>
          </a:p>
        </p:txBody>
      </p:sp>
    </p:spTree>
    <p:extLst>
      <p:ext uri="{BB962C8B-B14F-4D97-AF65-F5344CB8AC3E}">
        <p14:creationId xmlns:p14="http://schemas.microsoft.com/office/powerpoint/2010/main" val="38797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solidFill>
                  <a:srgbClr val="2B8A53"/>
                </a:solidFill>
                <a:effectLst/>
                <a:cs typeface="ＭＳ Ｐゴシック"/>
              </a:rPr>
              <a:t>東京都　</a:t>
            </a:r>
            <a:r>
              <a:rPr lang="en-US" altLang="ja-JP" b="1" dirty="0">
                <a:solidFill>
                  <a:srgbClr val="2B8A53"/>
                </a:solidFill>
                <a:effectLst/>
                <a:cs typeface="ＭＳ Ｐゴシック"/>
              </a:rPr>
              <a:t>50</a:t>
            </a:r>
            <a:r>
              <a:rPr lang="ja-JP" altLang="ja-JP" b="1" dirty="0">
                <a:solidFill>
                  <a:srgbClr val="2B8A53"/>
                </a:solidFill>
                <a:effectLst/>
                <a:cs typeface="ＭＳ Ｐゴシック"/>
              </a:rPr>
              <a:t>自治体施設の</a:t>
            </a:r>
            <a:r>
              <a:rPr lang="en-US" altLang="ja-JP" b="1" dirty="0">
                <a:solidFill>
                  <a:srgbClr val="2B8A53"/>
                </a:solidFill>
                <a:effectLst/>
                <a:cs typeface="ＭＳ Ｐゴシック"/>
              </a:rPr>
              <a:t/>
            </a:r>
            <a:br>
              <a:rPr lang="en-US" altLang="ja-JP" b="1" dirty="0">
                <a:solidFill>
                  <a:srgbClr val="2B8A53"/>
                </a:solidFill>
                <a:effectLst/>
                <a:cs typeface="ＭＳ Ｐゴシック"/>
              </a:rPr>
            </a:br>
            <a:r>
              <a:rPr lang="ja-JP" altLang="ja-JP" b="1" dirty="0">
                <a:solidFill>
                  <a:srgbClr val="2B8A53"/>
                </a:solidFill>
                <a:effectLst/>
                <a:cs typeface="ＭＳ Ｐゴシック"/>
              </a:rPr>
              <a:t>電力のプラン“</a:t>
            </a:r>
            <a:r>
              <a:rPr lang="en-US" altLang="ja-JP" b="1" dirty="0">
                <a:solidFill>
                  <a:srgbClr val="2B8A53"/>
                </a:solidFill>
                <a:effectLst/>
                <a:cs typeface="ＭＳ Ｐゴシック"/>
              </a:rPr>
              <a:t>B</a:t>
            </a:r>
            <a:r>
              <a:rPr lang="ja-JP" altLang="ja-JP" b="1" dirty="0">
                <a:solidFill>
                  <a:srgbClr val="2B8A53"/>
                </a:solidFill>
                <a:effectLst/>
                <a:cs typeface="ＭＳ Ｐゴシック"/>
              </a:rPr>
              <a:t>”調査発表</a:t>
            </a:r>
            <a:r>
              <a:rPr lang="ja-JP" altLang="ja-JP" dirty="0">
                <a:effectLst/>
              </a:rPr>
              <a:t> </a:t>
            </a:r>
            <a:endParaRPr kumimoji="1" lang="ja-JP" altLang="en-US" dirty="0">
              <a:latin typeface="+mj-ea"/>
            </a:endParaRPr>
          </a:p>
        </p:txBody>
      </p:sp>
      <p:sp>
        <p:nvSpPr>
          <p:cNvPr id="3" name="コンテンツ プレースホルダー 2"/>
          <p:cNvSpPr>
            <a:spLocks noGrp="1"/>
          </p:cNvSpPr>
          <p:nvPr>
            <p:ph idx="1"/>
          </p:nvPr>
        </p:nvSpPr>
        <p:spPr>
          <a:xfrm>
            <a:off x="428596" y="1886857"/>
            <a:ext cx="8229600" cy="4414820"/>
          </a:xfrm>
        </p:spPr>
        <p:txBody>
          <a:bodyPr/>
          <a:lstStyle/>
          <a:p>
            <a:r>
              <a:rPr lang="ja-JP" altLang="ja-JP" dirty="0">
                <a:ea typeface="ＭＳ 明朝"/>
                <a:cs typeface="Times New Roman"/>
              </a:rPr>
              <a:t>　</a:t>
            </a:r>
            <a:r>
              <a:rPr lang="en-US" altLang="ja-JP" dirty="0">
                <a:latin typeface="+mj-ea"/>
                <a:ea typeface="+mj-ea"/>
                <a:cs typeface="Times New Roman"/>
              </a:rPr>
              <a:t>50</a:t>
            </a:r>
            <a:r>
              <a:rPr lang="ja-JP" altLang="ja-JP" dirty="0">
                <a:latin typeface="+mj-ea"/>
                <a:ea typeface="+mj-ea"/>
                <a:cs typeface="Times New Roman"/>
              </a:rPr>
              <a:t>自治体中</a:t>
            </a:r>
            <a:r>
              <a:rPr lang="en-US" altLang="ja-JP" dirty="0">
                <a:latin typeface="+mj-ea"/>
                <a:ea typeface="+mj-ea"/>
                <a:cs typeface="Times New Roman"/>
              </a:rPr>
              <a:t>47</a:t>
            </a:r>
            <a:r>
              <a:rPr lang="ja-JP" altLang="ja-JP" dirty="0">
                <a:latin typeface="+mj-ea"/>
                <a:ea typeface="+mj-ea"/>
                <a:cs typeface="Times New Roman"/>
              </a:rPr>
              <a:t>自治体から回答を得ました（回答率</a:t>
            </a:r>
            <a:r>
              <a:rPr lang="en-US" altLang="ja-JP" dirty="0">
                <a:latin typeface="+mj-ea"/>
                <a:ea typeface="+mj-ea"/>
                <a:cs typeface="Times New Roman"/>
              </a:rPr>
              <a:t>94%</a:t>
            </a:r>
            <a:r>
              <a:rPr lang="ja-JP" altLang="ja-JP" dirty="0" smtClean="0">
                <a:latin typeface="+mj-ea"/>
                <a:ea typeface="+mj-ea"/>
                <a:cs typeface="Times New Roman"/>
              </a:rPr>
              <a:t>）</a:t>
            </a:r>
            <a:endParaRPr lang="en-US" altLang="ja-JP" dirty="0" smtClean="0">
              <a:latin typeface="+mj-ea"/>
              <a:ea typeface="+mj-ea"/>
              <a:cs typeface="Times New Roman"/>
            </a:endParaRPr>
          </a:p>
          <a:p>
            <a:r>
              <a:rPr lang="ja-JP" altLang="ja-JP" dirty="0" smtClean="0">
                <a:latin typeface="+mj-ea"/>
                <a:ea typeface="+mj-ea"/>
                <a:cs typeface="ＭＳ Ｐゴシック"/>
              </a:rPr>
              <a:t>これ</a:t>
            </a:r>
            <a:r>
              <a:rPr lang="ja-JP" altLang="ja-JP" dirty="0">
                <a:latin typeface="+mj-ea"/>
                <a:ea typeface="+mj-ea"/>
                <a:cs typeface="ＭＳ Ｐゴシック"/>
              </a:rPr>
              <a:t>まで電力入札を導入している自治体は想像以上（</a:t>
            </a:r>
            <a:r>
              <a:rPr lang="en-US" altLang="ja-JP" dirty="0">
                <a:latin typeface="+mj-ea"/>
                <a:ea typeface="+mj-ea"/>
                <a:cs typeface="ＭＳ Ｐゴシック"/>
              </a:rPr>
              <a:t>89</a:t>
            </a:r>
            <a:r>
              <a:rPr lang="ja-JP" altLang="ja-JP" dirty="0">
                <a:latin typeface="+mj-ea"/>
                <a:ea typeface="+mj-ea"/>
                <a:cs typeface="ＭＳ Ｐゴシック"/>
              </a:rPr>
              <a:t>％</a:t>
            </a:r>
            <a:r>
              <a:rPr lang="ja-JP" altLang="ja-JP" dirty="0" smtClean="0">
                <a:latin typeface="+mj-ea"/>
                <a:ea typeface="+mj-ea"/>
                <a:cs typeface="ＭＳ Ｐゴシック"/>
              </a:rPr>
              <a:t>）</a:t>
            </a:r>
            <a:endParaRPr lang="en-US" altLang="ja-JP" dirty="0" smtClean="0">
              <a:latin typeface="+mj-ea"/>
              <a:ea typeface="+mj-ea"/>
              <a:cs typeface="ＭＳ Ｐゴシック"/>
            </a:endParaRPr>
          </a:p>
          <a:p>
            <a:r>
              <a:rPr lang="ja-JP" altLang="ja-JP" dirty="0" smtClean="0">
                <a:latin typeface="+mj-ea"/>
                <a:ea typeface="+mj-ea"/>
                <a:cs typeface="ＭＳ Ｐゴシック"/>
              </a:rPr>
              <a:t>導入</a:t>
            </a:r>
            <a:r>
              <a:rPr lang="ja-JP" altLang="ja-JP" dirty="0">
                <a:latin typeface="+mj-ea"/>
                <a:ea typeface="+mj-ea"/>
                <a:cs typeface="ＭＳ Ｐゴシック"/>
              </a:rPr>
              <a:t>時期は</a:t>
            </a:r>
            <a:r>
              <a:rPr lang="en-US" altLang="ja-JP" dirty="0">
                <a:latin typeface="+mj-ea"/>
                <a:ea typeface="+mj-ea"/>
                <a:cs typeface="ＭＳ Ｐゴシック"/>
              </a:rPr>
              <a:t>2012</a:t>
            </a:r>
            <a:r>
              <a:rPr lang="ja-JP" altLang="ja-JP" dirty="0">
                <a:latin typeface="+mj-ea"/>
                <a:ea typeface="+mj-ea"/>
                <a:cs typeface="ＭＳ Ｐゴシック"/>
              </a:rPr>
              <a:t>年が</a:t>
            </a:r>
            <a:r>
              <a:rPr lang="en-US" altLang="ja-JP" dirty="0">
                <a:latin typeface="+mj-ea"/>
                <a:ea typeface="+mj-ea"/>
                <a:cs typeface="ＭＳ Ｐゴシック"/>
              </a:rPr>
              <a:t>70%</a:t>
            </a:r>
            <a:r>
              <a:rPr lang="ja-JP" altLang="ja-JP" dirty="0">
                <a:latin typeface="+mj-ea"/>
                <a:ea typeface="+mj-ea"/>
              </a:rPr>
              <a:t> </a:t>
            </a:r>
            <a:r>
              <a:rPr lang="ja-JP" altLang="ja-JP" dirty="0" smtClean="0">
                <a:latin typeface="+mj-ea"/>
                <a:ea typeface="+mj-ea"/>
              </a:rPr>
              <a:t> </a:t>
            </a:r>
            <a:r>
              <a:rPr lang="ja-JP" altLang="ja-JP" dirty="0">
                <a:latin typeface="+mj-ea"/>
                <a:ea typeface="+mj-ea"/>
                <a:cs typeface="ＭＳ Ｐゴシック"/>
              </a:rPr>
              <a:t> </a:t>
            </a:r>
            <a:endParaRPr lang="en-US" altLang="ja-JP" dirty="0" smtClean="0">
              <a:latin typeface="+mj-ea"/>
              <a:ea typeface="+mj-ea"/>
              <a:cs typeface="ＭＳ Ｐゴシック"/>
            </a:endParaRPr>
          </a:p>
          <a:p>
            <a:r>
              <a:rPr lang="ja-JP" altLang="ja-JP" dirty="0" smtClean="0">
                <a:latin typeface="+mj-ea"/>
                <a:ea typeface="+mj-ea"/>
                <a:cs typeface="ＭＳ Ｐゴシック"/>
              </a:rPr>
              <a:t>理由</a:t>
            </a:r>
            <a:r>
              <a:rPr lang="ja-JP" altLang="ja-JP" dirty="0">
                <a:latin typeface="+mj-ea"/>
                <a:ea typeface="+mj-ea"/>
                <a:cs typeface="ＭＳ Ｐゴシック"/>
              </a:rPr>
              <a:t>は経費削減</a:t>
            </a:r>
            <a:r>
              <a:rPr lang="en-US" altLang="ja-JP" dirty="0">
                <a:latin typeface="+mj-ea"/>
                <a:ea typeface="+mj-ea"/>
                <a:cs typeface="ＭＳ Ｐゴシック"/>
              </a:rPr>
              <a:t>26</a:t>
            </a:r>
            <a:r>
              <a:rPr lang="ja-JP" altLang="ja-JP" dirty="0">
                <a:latin typeface="+mj-ea"/>
                <a:ea typeface="+mj-ea"/>
                <a:cs typeface="ＭＳ Ｐゴシック"/>
              </a:rPr>
              <a:t>件、環境配慮契約法に基づき</a:t>
            </a:r>
            <a:r>
              <a:rPr lang="en-US" altLang="ja-JP" dirty="0">
                <a:latin typeface="+mj-ea"/>
                <a:ea typeface="+mj-ea"/>
                <a:cs typeface="ＭＳ Ｐゴシック"/>
              </a:rPr>
              <a:t>12</a:t>
            </a:r>
            <a:r>
              <a:rPr lang="ja-JP" altLang="ja-JP" dirty="0">
                <a:latin typeface="+mj-ea"/>
                <a:ea typeface="+mj-ea"/>
                <a:cs typeface="ＭＳ Ｐゴシック"/>
              </a:rPr>
              <a:t>件。経費と環境双方を挙げている自治体も４件</a:t>
            </a:r>
            <a:r>
              <a:rPr lang="ja-JP" altLang="ja-JP" dirty="0">
                <a:ea typeface="ＭＳ 明朝"/>
                <a:cs typeface="ＭＳ Ｐゴシック"/>
              </a:rPr>
              <a:t>。</a:t>
            </a:r>
            <a:r>
              <a:rPr lang="ja-JP" altLang="ja-JP" dirty="0"/>
              <a:t> </a:t>
            </a:r>
            <a:r>
              <a:rPr lang="ja-JP" altLang="ja-JP" dirty="0" smtClean="0"/>
              <a:t> </a:t>
            </a:r>
            <a:endParaRPr kumimoji="1" lang="ja-JP" altLang="en-US" dirty="0"/>
          </a:p>
        </p:txBody>
      </p:sp>
    </p:spTree>
    <p:extLst>
      <p:ext uri="{BB962C8B-B14F-4D97-AF65-F5344CB8AC3E}">
        <p14:creationId xmlns:p14="http://schemas.microsoft.com/office/powerpoint/2010/main" val="419867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データグラフ　電力自由化アンケート調査.pdf（平和）.pdf"/>
          <p:cNvPicPr>
            <a:picLocks noGrp="1" noChangeAspect="1"/>
          </p:cNvPicPr>
          <p:nvPr>
            <p:ph idx="1"/>
          </p:nvPr>
        </p:nvPicPr>
        <p:blipFill>
          <a:blip r:embed="rId2" cstate="email">
            <a:extLst>
              <a:ext uri="{28A0092B-C50C-407E-A947-70E740481C1C}">
                <a14:useLocalDpi xmlns:a14="http://schemas.microsoft.com/office/drawing/2010/main" val="0"/>
              </a:ext>
            </a:extLst>
          </a:blip>
          <a:srcRect l="-15831" r="-15831"/>
          <a:stretch>
            <a:fillRect/>
          </a:stretch>
        </p:blipFill>
        <p:spPr>
          <a:xfrm>
            <a:off x="-1459628" y="-208535"/>
            <a:ext cx="12264666" cy="7066536"/>
          </a:xfrm>
        </p:spPr>
      </p:pic>
    </p:spTree>
    <p:extLst>
      <p:ext uri="{BB962C8B-B14F-4D97-AF65-F5344CB8AC3E}">
        <p14:creationId xmlns:p14="http://schemas.microsoft.com/office/powerpoint/2010/main" val="122605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データグラフ　電力自由化アンケート調査.pdf（平和）.pdf"/>
          <p:cNvPicPr>
            <a:picLocks noGrp="1" noChangeAspect="1"/>
          </p:cNvPicPr>
          <p:nvPr>
            <p:ph idx="1"/>
          </p:nvPr>
        </p:nvPicPr>
        <p:blipFill>
          <a:blip r:embed="rId2">
            <a:extLst>
              <a:ext uri="{28A0092B-C50C-407E-A947-70E740481C1C}">
                <a14:useLocalDpi xmlns:a14="http://schemas.microsoft.com/office/drawing/2010/main" val="0"/>
              </a:ext>
            </a:extLst>
          </a:blip>
          <a:srcRect t="2418" b="2418"/>
          <a:stretch>
            <a:fillRect/>
          </a:stretch>
        </p:blipFill>
        <p:spPr>
          <a:xfrm>
            <a:off x="0" y="0"/>
            <a:ext cx="9144000" cy="6858000"/>
          </a:xfrm>
        </p:spPr>
      </p:pic>
    </p:spTree>
    <p:extLst>
      <p:ext uri="{BB962C8B-B14F-4D97-AF65-F5344CB8AC3E}">
        <p14:creationId xmlns:p14="http://schemas.microsoft.com/office/powerpoint/2010/main" val="277695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データグラフ　電力自由化アンケート調査.pdf（平和）.pdf"/>
          <p:cNvPicPr>
            <a:picLocks noGrp="1" noChangeAspect="1"/>
          </p:cNvPicPr>
          <p:nvPr>
            <p:ph idx="1"/>
          </p:nvPr>
        </p:nvPicPr>
        <p:blipFill>
          <a:blip r:embed="rId2" cstate="email">
            <a:extLst>
              <a:ext uri="{28A0092B-C50C-407E-A947-70E740481C1C}">
                <a14:useLocalDpi xmlns:a14="http://schemas.microsoft.com/office/drawing/2010/main" val="0"/>
              </a:ext>
            </a:extLst>
          </a:blip>
          <a:srcRect l="-15831" r="-15831"/>
          <a:stretch>
            <a:fillRect/>
          </a:stretch>
        </p:blipFill>
        <p:spPr>
          <a:xfrm>
            <a:off x="-1554409" y="0"/>
            <a:ext cx="12283622" cy="6858001"/>
          </a:xfrm>
        </p:spPr>
      </p:pic>
    </p:spTree>
    <p:extLst>
      <p:ext uri="{BB962C8B-B14F-4D97-AF65-F5344CB8AC3E}">
        <p14:creationId xmlns:p14="http://schemas.microsoft.com/office/powerpoint/2010/main" val="241551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solidFill>
                  <a:srgbClr val="2B8A53"/>
                </a:solidFill>
                <a:effectLst/>
                <a:cs typeface="ＭＳ Ｐゴシック"/>
              </a:rPr>
              <a:t>東京都　</a:t>
            </a:r>
            <a:r>
              <a:rPr lang="en-US" altLang="ja-JP" b="1" dirty="0">
                <a:solidFill>
                  <a:srgbClr val="2B8A53"/>
                </a:solidFill>
                <a:effectLst/>
                <a:cs typeface="ＭＳ Ｐゴシック"/>
              </a:rPr>
              <a:t>50</a:t>
            </a:r>
            <a:r>
              <a:rPr lang="ja-JP" altLang="ja-JP" b="1" dirty="0">
                <a:solidFill>
                  <a:srgbClr val="2B8A53"/>
                </a:solidFill>
                <a:effectLst/>
                <a:cs typeface="ＭＳ Ｐゴシック"/>
              </a:rPr>
              <a:t>自治体施設の</a:t>
            </a:r>
            <a:r>
              <a:rPr lang="en-US" altLang="ja-JP" b="1" dirty="0">
                <a:solidFill>
                  <a:srgbClr val="2B8A53"/>
                </a:solidFill>
                <a:effectLst/>
                <a:cs typeface="ＭＳ Ｐゴシック"/>
              </a:rPr>
              <a:t/>
            </a:r>
            <a:br>
              <a:rPr lang="en-US" altLang="ja-JP" b="1" dirty="0">
                <a:solidFill>
                  <a:srgbClr val="2B8A53"/>
                </a:solidFill>
                <a:effectLst/>
                <a:cs typeface="ＭＳ Ｐゴシック"/>
              </a:rPr>
            </a:br>
            <a:r>
              <a:rPr lang="ja-JP" altLang="ja-JP" b="1" dirty="0">
                <a:solidFill>
                  <a:srgbClr val="2B8A53"/>
                </a:solidFill>
                <a:effectLst/>
                <a:cs typeface="ＭＳ Ｐゴシック"/>
              </a:rPr>
              <a:t>電力のプラン“</a:t>
            </a:r>
            <a:r>
              <a:rPr lang="en-US" altLang="ja-JP" b="1" dirty="0">
                <a:solidFill>
                  <a:srgbClr val="2B8A53"/>
                </a:solidFill>
                <a:effectLst/>
                <a:cs typeface="ＭＳ Ｐゴシック"/>
              </a:rPr>
              <a:t>B</a:t>
            </a:r>
            <a:r>
              <a:rPr lang="ja-JP" altLang="ja-JP" b="1" dirty="0">
                <a:solidFill>
                  <a:srgbClr val="2B8A53"/>
                </a:solidFill>
                <a:effectLst/>
                <a:cs typeface="ＭＳ Ｐゴシック"/>
              </a:rPr>
              <a:t>”調査発表</a:t>
            </a:r>
            <a:r>
              <a:rPr lang="ja-JP" altLang="ja-JP" dirty="0">
                <a:effectLst/>
              </a:rPr>
              <a:t> </a:t>
            </a:r>
            <a:endParaRPr kumimoji="1" lang="ja-JP" altLang="en-US" dirty="0"/>
          </a:p>
        </p:txBody>
      </p:sp>
      <p:sp>
        <p:nvSpPr>
          <p:cNvPr id="3" name="コンテンツ プレースホルダー 2"/>
          <p:cNvSpPr>
            <a:spLocks noGrp="1"/>
          </p:cNvSpPr>
          <p:nvPr>
            <p:ph idx="1"/>
          </p:nvPr>
        </p:nvSpPr>
        <p:spPr>
          <a:xfrm>
            <a:off x="428596" y="2449285"/>
            <a:ext cx="8229600" cy="3852391"/>
          </a:xfrm>
        </p:spPr>
        <p:txBody>
          <a:bodyPr>
            <a:normAutofit lnSpcReduction="10000"/>
          </a:bodyPr>
          <a:lstStyle/>
          <a:p>
            <a:r>
              <a:rPr lang="ja-JP" altLang="ja-JP" dirty="0">
                <a:latin typeface="Osaka"/>
                <a:ea typeface="Osaka"/>
                <a:cs typeface="Osaka"/>
              </a:rPr>
              <a:t>対象施設は公立小中学校が最も多く、庁舎、市民センター、図書館、公立保育園等が</a:t>
            </a:r>
            <a:r>
              <a:rPr lang="ja-JP" altLang="ja-JP" dirty="0" smtClean="0">
                <a:latin typeface="Osaka"/>
                <a:ea typeface="Osaka"/>
                <a:cs typeface="Osaka"/>
              </a:rPr>
              <a:t>続く</a:t>
            </a:r>
            <a:r>
              <a:rPr lang="ja-JP" altLang="en-US" dirty="0" smtClean="0">
                <a:latin typeface="Century"/>
                <a:ea typeface="ＭＳ 明朝"/>
                <a:cs typeface="ＭＳ Ｐゴシック"/>
              </a:rPr>
              <a:t>。</a:t>
            </a:r>
            <a:endParaRPr lang="en-US" altLang="ja-JP" dirty="0" smtClean="0">
              <a:latin typeface="Century"/>
              <a:ea typeface="ＭＳ 明朝"/>
              <a:cs typeface="ＭＳ Ｐゴシック"/>
            </a:endParaRPr>
          </a:p>
          <a:p>
            <a:pPr marL="0" indent="0">
              <a:buNone/>
            </a:pPr>
            <a:endParaRPr lang="en-US" altLang="ja-JP" dirty="0" smtClean="0">
              <a:latin typeface="Century"/>
              <a:ea typeface="ＭＳ 明朝"/>
              <a:cs typeface="ＭＳ Ｐゴシック"/>
            </a:endParaRPr>
          </a:p>
          <a:p>
            <a:r>
              <a:rPr lang="ja-JP" altLang="ja-JP" dirty="0" smtClean="0">
                <a:latin typeface="Osaka"/>
                <a:ea typeface="Osaka"/>
                <a:cs typeface="Osaka"/>
              </a:rPr>
              <a:t>設問</a:t>
            </a:r>
            <a:r>
              <a:rPr lang="ja-JP" altLang="ja-JP" dirty="0">
                <a:latin typeface="Osaka"/>
                <a:ea typeface="Osaka"/>
                <a:cs typeface="Osaka"/>
              </a:rPr>
              <a:t>「入札の仕組みは環境配慮型（例：「二酸化炭素排出係数」「再生エネ導入状況」</a:t>
            </a:r>
            <a:r>
              <a:rPr lang="ja-JP" altLang="ja-JP" dirty="0" smtClean="0">
                <a:latin typeface="Osaka"/>
                <a:ea typeface="Osaka"/>
                <a:cs typeface="Osaka"/>
              </a:rPr>
              <a:t>などの</a:t>
            </a:r>
            <a:r>
              <a:rPr lang="ja-JP" altLang="ja-JP" dirty="0">
                <a:latin typeface="Osaka"/>
                <a:ea typeface="Osaka"/>
                <a:cs typeface="Osaka"/>
              </a:rPr>
              <a:t>項目で評価し、一定点以上の事業者に入札参加資格を付与）でしょうか。」に対する回答は、　</a:t>
            </a:r>
            <a:r>
              <a:rPr lang="en-US" altLang="ja-JP" dirty="0" smtClean="0">
                <a:latin typeface="Osaka"/>
                <a:ea typeface="Osaka"/>
                <a:cs typeface="Osaka"/>
              </a:rPr>
              <a:t>87</a:t>
            </a:r>
            <a:r>
              <a:rPr lang="en-US" altLang="ja-JP" dirty="0">
                <a:latin typeface="Osaka"/>
                <a:ea typeface="Osaka"/>
                <a:cs typeface="Osaka"/>
              </a:rPr>
              <a:t>%</a:t>
            </a:r>
            <a:r>
              <a:rPr lang="ja-JP" altLang="ja-JP" dirty="0">
                <a:latin typeface="Osaka"/>
                <a:ea typeface="Osaka"/>
                <a:cs typeface="Osaka"/>
              </a:rPr>
              <a:t>と大多数が「はい」。</a:t>
            </a:r>
            <a:endParaRPr lang="ja-JP" altLang="ja-JP" kern="100" dirty="0">
              <a:latin typeface="Osaka"/>
              <a:ea typeface="Osaka"/>
              <a:cs typeface="Osaka"/>
            </a:endParaRPr>
          </a:p>
          <a:p>
            <a:endParaRPr kumimoji="1" lang="ja-JP" altLang="en-US" dirty="0"/>
          </a:p>
        </p:txBody>
      </p:sp>
    </p:spTree>
    <p:extLst>
      <p:ext uri="{BB962C8B-B14F-4D97-AF65-F5344CB8AC3E}">
        <p14:creationId xmlns:p14="http://schemas.microsoft.com/office/powerpoint/2010/main" val="231562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fontScale="90000"/>
          </a:bodyPr>
          <a:lstStyle/>
          <a:p>
            <a:r>
              <a:rPr kumimoji="1" lang="ja-JP" altLang="en-US" dirty="0" smtClean="0"/>
              <a:t>１これまでの</a:t>
            </a:r>
            <a:r>
              <a:rPr kumimoji="1" lang="en-US" altLang="ja-JP" dirty="0" smtClean="0"/>
              <a:t/>
            </a:r>
            <a:br>
              <a:rPr kumimoji="1" lang="en-US" altLang="ja-JP" dirty="0" smtClean="0"/>
            </a:br>
            <a:r>
              <a:rPr kumimoji="1" lang="ja-JP" altLang="en-US" dirty="0" smtClean="0"/>
              <a:t>大口</a:t>
            </a:r>
            <a:r>
              <a:rPr kumimoji="1" lang="en-US" altLang="ja-JP" dirty="0" smtClean="0"/>
              <a:t>/</a:t>
            </a:r>
            <a:r>
              <a:rPr kumimoji="1" lang="ja-JP" altLang="en-US" dirty="0" smtClean="0"/>
              <a:t>高圧電力導入状況</a:t>
            </a:r>
            <a:endParaRPr kumimoji="1" lang="ja-JP" altLang="en-US" dirty="0"/>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3575481044"/>
              </p:ext>
            </p:extLst>
          </p:nvPr>
        </p:nvGraphicFramePr>
        <p:xfrm>
          <a:off x="42862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2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a:t>
            </a:r>
            <a:r>
              <a:rPr kumimoji="1" lang="en-US" altLang="ja-JP" dirty="0" smtClean="0"/>
              <a:t>−</a:t>
            </a:r>
            <a:r>
              <a:rPr kumimoji="1" lang="ja-JP" altLang="en-US" dirty="0" smtClean="0"/>
              <a:t>１　これまでの導入時期</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9753705"/>
              </p:ext>
            </p:extLst>
          </p:nvPr>
        </p:nvGraphicFramePr>
        <p:xfrm>
          <a:off x="42862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250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a:t>
            </a:r>
            <a:r>
              <a:rPr lang="en-US" altLang="ja-JP" dirty="0" smtClean="0"/>
              <a:t>−</a:t>
            </a:r>
            <a:r>
              <a:rPr lang="ja-JP" altLang="en-US" dirty="0" smtClean="0"/>
              <a:t>２　</a:t>
            </a:r>
            <a:r>
              <a:rPr kumimoji="1" lang="ja-JP" altLang="en-US" dirty="0" smtClean="0"/>
              <a:t>これまでの入札理由</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56124253"/>
              </p:ext>
            </p:extLst>
          </p:nvPr>
        </p:nvGraphicFramePr>
        <p:xfrm>
          <a:off x="56539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16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a:t>
            </a:r>
            <a:r>
              <a:rPr kumimoji="1" lang="en-US" altLang="ja-JP" dirty="0" smtClean="0"/>
              <a:t>−</a:t>
            </a:r>
            <a:r>
              <a:rPr kumimoji="1" lang="ja-JP" altLang="en-US" dirty="0" smtClean="0"/>
              <a:t>３　これまでの導入施設</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7801993"/>
              </p:ext>
            </p:extLst>
          </p:nvPr>
        </p:nvGraphicFramePr>
        <p:xfrm>
          <a:off x="428596" y="1620553"/>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04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１</a:t>
            </a:r>
            <a:r>
              <a:rPr kumimoji="1" lang="en-US" altLang="ja-JP" dirty="0" smtClean="0"/>
              <a:t>−</a:t>
            </a:r>
            <a:r>
              <a:rPr kumimoji="1" lang="ja-JP" altLang="en-US" dirty="0" smtClean="0"/>
              <a:t>４これまでの入札の仕組みについて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1136350"/>
              </p:ext>
            </p:extLst>
          </p:nvPr>
        </p:nvGraphicFramePr>
        <p:xfrm>
          <a:off x="42862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effectLst/>
                <a:latin typeface="+mj-ea"/>
                <a:cs typeface="Times New Roman"/>
              </a:rPr>
              <a:t>電力全面</a:t>
            </a:r>
            <a:r>
              <a:rPr lang="ja-JP" altLang="ja-JP" dirty="0" smtClean="0">
                <a:effectLst/>
                <a:latin typeface="+mj-ea"/>
                <a:cs typeface="Times New Roman"/>
              </a:rPr>
              <a:t>自由化</a:t>
            </a:r>
            <a:r>
              <a:rPr lang="ja-JP" altLang="en-US" dirty="0" smtClean="0">
                <a:effectLst/>
                <a:latin typeface="+mj-ea"/>
                <a:cs typeface="Times New Roman"/>
              </a:rPr>
              <a:t>アクション</a:t>
            </a:r>
            <a:r>
              <a:rPr lang="en-US" altLang="ja-JP" dirty="0" smtClean="0">
                <a:effectLst/>
                <a:ea typeface="ＭＳ 明朝"/>
                <a:cs typeface="Times New Roman"/>
              </a:rPr>
              <a:t/>
            </a:r>
            <a:br>
              <a:rPr lang="en-US" altLang="ja-JP" dirty="0" smtClean="0">
                <a:effectLst/>
                <a:ea typeface="ＭＳ 明朝"/>
                <a:cs typeface="Times New Roman"/>
              </a:rPr>
            </a:br>
            <a:r>
              <a:rPr lang="ja-JP" altLang="en-US" sz="3600" dirty="0" smtClean="0">
                <a:solidFill>
                  <a:schemeClr val="accent4">
                    <a:lumMod val="75000"/>
                  </a:schemeClr>
                </a:solidFill>
                <a:effectLst/>
                <a:latin typeface="+mj-ea"/>
                <a:cs typeface="Times New Roman"/>
              </a:rPr>
              <a:t>緑の党グリーンズジャパン</a:t>
            </a:r>
            <a:r>
              <a:rPr lang="en-US" altLang="ja-JP" sz="3600" dirty="0" smtClean="0">
                <a:solidFill>
                  <a:schemeClr val="accent4">
                    <a:lumMod val="75000"/>
                  </a:schemeClr>
                </a:solidFill>
                <a:effectLst/>
                <a:latin typeface="+mj-ea"/>
                <a:cs typeface="Times New Roman"/>
              </a:rPr>
              <a:t>2016</a:t>
            </a:r>
            <a:r>
              <a:rPr lang="ja-JP" altLang="en-US" sz="3600" dirty="0" smtClean="0">
                <a:solidFill>
                  <a:schemeClr val="accent4">
                    <a:lumMod val="75000"/>
                  </a:schemeClr>
                </a:solidFill>
                <a:effectLst/>
                <a:latin typeface="+mj-ea"/>
                <a:cs typeface="Times New Roman"/>
              </a:rPr>
              <a:t>春</a:t>
            </a:r>
            <a:r>
              <a:rPr lang="ja-JP" altLang="ja-JP" sz="3600" dirty="0" smtClean="0">
                <a:solidFill>
                  <a:schemeClr val="accent4">
                    <a:lumMod val="75000"/>
                  </a:schemeClr>
                </a:solidFill>
                <a:effectLst/>
                <a:latin typeface="+mj-ea"/>
              </a:rPr>
              <a:t> </a:t>
            </a:r>
            <a:endParaRPr kumimoji="1" lang="ja-JP" altLang="en-US" sz="3600" dirty="0">
              <a:solidFill>
                <a:schemeClr val="accent4">
                  <a:lumMod val="75000"/>
                </a:schemeClr>
              </a:solidFill>
              <a:latin typeface="+mj-ea"/>
            </a:endParaRP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kern="100" dirty="0" smtClean="0">
                <a:latin typeface="+mn-ea"/>
                <a:cs typeface="Times New Roman"/>
              </a:rPr>
              <a:t>背景</a:t>
            </a:r>
            <a:r>
              <a:rPr lang="en-US" altLang="ja-JP" kern="100" dirty="0" smtClean="0">
                <a:latin typeface="+mn-ea"/>
                <a:cs typeface="Times New Roman"/>
              </a:rPr>
              <a:t/>
            </a:r>
            <a:br>
              <a:rPr lang="en-US" altLang="ja-JP" kern="100" dirty="0" smtClean="0">
                <a:latin typeface="+mn-ea"/>
                <a:cs typeface="Times New Roman"/>
              </a:rPr>
            </a:br>
            <a:r>
              <a:rPr lang="ja-JP" altLang="en-US" sz="2600" kern="100" dirty="0" smtClean="0">
                <a:latin typeface="+mn-ea"/>
                <a:cs typeface="Times New Roman"/>
              </a:rPr>
              <a:t>・</a:t>
            </a:r>
            <a:r>
              <a:rPr lang="en-US" altLang="ja-JP" sz="2600" kern="100" dirty="0" smtClean="0">
                <a:latin typeface="+mn-ea"/>
                <a:cs typeface="Times New Roman"/>
              </a:rPr>
              <a:t>2005</a:t>
            </a:r>
            <a:r>
              <a:rPr lang="ja-JP" altLang="ja-JP" sz="2600" kern="100" dirty="0">
                <a:latin typeface="+mn-ea"/>
                <a:cs typeface="Times New Roman"/>
              </a:rPr>
              <a:t>（平成</a:t>
            </a:r>
            <a:r>
              <a:rPr lang="en-US" altLang="ja-JP" sz="2600" kern="100" dirty="0">
                <a:latin typeface="+mn-ea"/>
                <a:cs typeface="Times New Roman"/>
              </a:rPr>
              <a:t>17</a:t>
            </a:r>
            <a:r>
              <a:rPr lang="ja-JP" altLang="ja-JP" sz="2600" kern="100" dirty="0">
                <a:latin typeface="+mn-ea"/>
                <a:cs typeface="Times New Roman"/>
              </a:rPr>
              <a:t>）年</a:t>
            </a:r>
            <a:r>
              <a:rPr lang="en-US" altLang="ja-JP" sz="2600" kern="100" dirty="0">
                <a:latin typeface="+mn-ea"/>
                <a:cs typeface="Times New Roman"/>
              </a:rPr>
              <a:t>4</a:t>
            </a:r>
            <a:r>
              <a:rPr lang="ja-JP" altLang="ja-JP" sz="2600" kern="100" dirty="0">
                <a:latin typeface="+mn-ea"/>
                <a:cs typeface="Times New Roman"/>
              </a:rPr>
              <a:t>月以降、契約電力</a:t>
            </a:r>
            <a:r>
              <a:rPr lang="en-US" altLang="ja-JP" sz="2600" kern="100" dirty="0" smtClean="0">
                <a:latin typeface="+mn-ea"/>
                <a:cs typeface="Times New Roman"/>
              </a:rPr>
              <a:t>50kw</a:t>
            </a:r>
            <a:r>
              <a:rPr lang="ja-JP" altLang="ja-JP" sz="2600" kern="100" dirty="0" smtClean="0">
                <a:latin typeface="+mn-ea"/>
                <a:cs typeface="Times New Roman"/>
              </a:rPr>
              <a:t>以上</a:t>
            </a:r>
            <a:r>
              <a:rPr lang="ja-JP" altLang="ja-JP" sz="2600" kern="100" dirty="0">
                <a:latin typeface="+mn-ea"/>
                <a:cs typeface="Times New Roman"/>
              </a:rPr>
              <a:t>の高圧受電施設が対象になり、その後、全国で複数の自治体が該当する施設の電力契約の入札を始めています。また、電力契約入札の際に環境基準などを設けている自治体もあります。</a:t>
            </a:r>
          </a:p>
          <a:p>
            <a:pPr marL="0" indent="0">
              <a:buNone/>
            </a:pPr>
            <a:r>
              <a:rPr lang="ja-JP" altLang="en-US" dirty="0" smtClean="0">
                <a:latin typeface="+mn-ea"/>
                <a:cs typeface="Times New Roman"/>
              </a:rPr>
              <a:t>・</a:t>
            </a:r>
            <a:r>
              <a:rPr lang="ja-JP" altLang="ja-JP" dirty="0" smtClean="0">
                <a:latin typeface="+mn-ea"/>
                <a:cs typeface="Times New Roman"/>
              </a:rPr>
              <a:t>今年</a:t>
            </a:r>
            <a:r>
              <a:rPr lang="en-US" altLang="ja-JP" dirty="0">
                <a:latin typeface="+mn-ea"/>
                <a:cs typeface="Times New Roman"/>
              </a:rPr>
              <a:t>4</a:t>
            </a:r>
            <a:r>
              <a:rPr lang="ja-JP" altLang="ja-JP" dirty="0">
                <a:latin typeface="+mn-ea"/>
                <a:cs typeface="Times New Roman"/>
              </a:rPr>
              <a:t>月からは</a:t>
            </a:r>
            <a:r>
              <a:rPr lang="en-US" altLang="ja-JP" dirty="0">
                <a:latin typeface="+mn-ea"/>
                <a:cs typeface="Times New Roman"/>
              </a:rPr>
              <a:t>50kw</a:t>
            </a:r>
            <a:r>
              <a:rPr lang="ja-JP" altLang="ja-JP" dirty="0">
                <a:latin typeface="+mn-ea"/>
                <a:cs typeface="Times New Roman"/>
              </a:rPr>
              <a:t>受電以下の</a:t>
            </a:r>
            <a:r>
              <a:rPr lang="ja-JP" altLang="ja-JP" dirty="0" smtClean="0">
                <a:latin typeface="+mn-ea"/>
                <a:cs typeface="Times New Roman"/>
              </a:rPr>
              <a:t>小口</a:t>
            </a:r>
            <a:r>
              <a:rPr lang="ja-JP" altLang="en-US" dirty="0" smtClean="0">
                <a:latin typeface="+mn-ea"/>
                <a:cs typeface="Times New Roman"/>
              </a:rPr>
              <a:t>（低圧）</a:t>
            </a:r>
            <a:r>
              <a:rPr lang="ja-JP" altLang="ja-JP" dirty="0" smtClean="0">
                <a:latin typeface="+mn-ea"/>
                <a:cs typeface="Times New Roman"/>
              </a:rPr>
              <a:t>契約</a:t>
            </a:r>
            <a:r>
              <a:rPr lang="ja-JP" altLang="ja-JP" dirty="0">
                <a:latin typeface="+mn-ea"/>
                <a:cs typeface="Times New Roman"/>
              </a:rPr>
              <a:t>を含み電力小売りが全面自由化され、緑の党は特設サイトを設けて「個人の選択のサポート」とともに、庁舎や学校施設を持つ自治体の電力改革奨励の意味も込めて、</a:t>
            </a:r>
            <a:r>
              <a:rPr lang="ja-JP" altLang="ja-JP"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cs typeface="Times New Roman"/>
              </a:rPr>
              <a:t>「自分たちの町の電気を変える」自治体調査</a:t>
            </a:r>
            <a:r>
              <a:rPr lang="ja-JP" altLang="ja-JP" dirty="0">
                <a:latin typeface="+mn-ea"/>
                <a:cs typeface="Times New Roman"/>
              </a:rPr>
              <a:t>を進めました。</a:t>
            </a:r>
            <a:r>
              <a:rPr lang="ja-JP" altLang="ja-JP" dirty="0">
                <a:latin typeface="+mn-ea"/>
              </a:rPr>
              <a:t> </a:t>
            </a:r>
            <a:endParaRPr kumimoji="1" lang="ja-JP" altLang="en-US" dirty="0">
              <a:latin typeface="+mn-ea"/>
            </a:endParaRPr>
          </a:p>
        </p:txBody>
      </p:sp>
    </p:spTree>
    <p:extLst>
      <p:ext uri="{BB962C8B-B14F-4D97-AF65-F5344CB8AC3E}">
        <p14:creationId xmlns:p14="http://schemas.microsoft.com/office/powerpoint/2010/main" val="3637928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２</a:t>
            </a:r>
            <a:r>
              <a:rPr kumimoji="1" lang="en-US" altLang="ja-JP" dirty="0" smtClean="0"/>
              <a:t>−</a:t>
            </a:r>
            <a:r>
              <a:rPr kumimoji="1" lang="ja-JP" altLang="en-US" dirty="0" smtClean="0"/>
              <a:t>１　</a:t>
            </a:r>
            <a:r>
              <a:rPr kumimoji="1" lang="ja-JP" altLang="en-US" sz="4000" dirty="0" smtClean="0"/>
              <a:t>これまで導入した自治体の、今後の小口</a:t>
            </a:r>
            <a:r>
              <a:rPr kumimoji="1" lang="en-US" altLang="ja-JP" sz="4000" dirty="0" smtClean="0"/>
              <a:t>/</a:t>
            </a:r>
            <a:r>
              <a:rPr kumimoji="1" lang="ja-JP" altLang="en-US" sz="4000" dirty="0" smtClean="0"/>
              <a:t>低圧施設への拡大について</a:t>
            </a:r>
            <a:endParaRPr kumimoji="1" lang="ja-JP" altLang="en-US" sz="4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28506244"/>
              </p:ext>
            </p:extLst>
          </p:nvPr>
        </p:nvGraphicFramePr>
        <p:xfrm>
          <a:off x="428625" y="2035458"/>
          <a:ext cx="8229600" cy="4266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199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３</a:t>
            </a:r>
            <a:r>
              <a:rPr kumimoji="1" lang="en-US" altLang="ja-JP" dirty="0" smtClean="0"/>
              <a:t>−</a:t>
            </a:r>
            <a:r>
              <a:rPr kumimoji="1" lang="ja-JP" altLang="en-US" dirty="0" smtClean="0"/>
              <a:t>１　入札制度未導入自治自治体の、今後の導入</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32608306"/>
              </p:ext>
            </p:extLst>
          </p:nvPr>
        </p:nvGraphicFramePr>
        <p:xfrm>
          <a:off x="42862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3855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４</a:t>
            </a:r>
            <a:r>
              <a:rPr kumimoji="1" lang="en-US" altLang="ja-JP" dirty="0" smtClean="0"/>
              <a:t>−</a:t>
            </a:r>
            <a:r>
              <a:rPr kumimoji="1" lang="ja-JP" altLang="en-US" dirty="0" smtClean="0"/>
              <a:t>１　環境配慮以外の検討要素</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81500198"/>
              </p:ext>
            </p:extLst>
          </p:nvPr>
        </p:nvGraphicFramePr>
        <p:xfrm>
          <a:off x="428625" y="1614488"/>
          <a:ext cx="8229600" cy="4687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400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東京都グリーン購入</a:t>
            </a:r>
            <a:r>
              <a:rPr lang="ja-JP" altLang="en-US" dirty="0" smtClean="0"/>
              <a:t>ガイド</a:t>
            </a:r>
            <a:r>
              <a:rPr lang="en-US" altLang="ja-JP" dirty="0" smtClean="0"/>
              <a:t/>
            </a:r>
            <a:br>
              <a:rPr lang="en-US" altLang="ja-JP" dirty="0" smtClean="0"/>
            </a:br>
            <a:r>
              <a:rPr lang="ja-JP" altLang="ja-JP" sz="3100" dirty="0" smtClean="0"/>
              <a:t>2</a:t>
            </a:r>
            <a:r>
              <a:rPr lang="en-US" altLang="ja-JP" sz="3100" dirty="0" smtClean="0"/>
              <a:t>016</a:t>
            </a:r>
            <a:r>
              <a:rPr lang="ja-JP" altLang="en-US" sz="3100" dirty="0" smtClean="0"/>
              <a:t>年版（表紙より）</a:t>
            </a:r>
            <a:endParaRPr kumimoji="1" lang="ja-JP" altLang="en-US" sz="3100"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グリーン購入とは、購入の必要性を十分に考慮し、品質や価格だけで</a:t>
            </a:r>
            <a:r>
              <a:rPr lang="ja-JP" altLang="en-US" dirty="0" smtClean="0"/>
              <a:t>なく</a:t>
            </a:r>
            <a:r>
              <a:rPr lang="en-US" altLang="ja-JP" dirty="0" smtClean="0"/>
              <a:t/>
            </a:r>
            <a:br>
              <a:rPr lang="en-US" altLang="ja-JP" dirty="0" smtClean="0"/>
            </a:br>
            <a:r>
              <a:rPr lang="ja-JP" altLang="en-US" dirty="0" smtClean="0">
                <a:solidFill>
                  <a:srgbClr val="526810"/>
                </a:solidFill>
              </a:rPr>
              <a:t>環境</a:t>
            </a:r>
            <a:r>
              <a:rPr lang="ja-JP" altLang="en-US" dirty="0">
                <a:solidFill>
                  <a:srgbClr val="526810"/>
                </a:solidFill>
              </a:rPr>
              <a:t>の事</a:t>
            </a:r>
            <a:r>
              <a:rPr lang="ja-JP" altLang="en-US" dirty="0" smtClean="0">
                <a:solidFill>
                  <a:srgbClr val="526810"/>
                </a:solidFill>
              </a:rPr>
              <a:t>を考え</a:t>
            </a:r>
            <a:r>
              <a:rPr lang="ja-JP" altLang="en-US" dirty="0">
                <a:solidFill>
                  <a:srgbClr val="526810"/>
                </a:solidFill>
              </a:rPr>
              <a:t>、環境負荷ができるだけ小さい製品や</a:t>
            </a:r>
            <a:r>
              <a:rPr lang="ja-JP" altLang="en-US" dirty="0" smtClean="0">
                <a:solidFill>
                  <a:srgbClr val="526810"/>
                </a:solidFill>
              </a:rPr>
              <a:t>サービス</a:t>
            </a:r>
            <a:r>
              <a:rPr lang="ja-JP" altLang="en-US" dirty="0" smtClean="0"/>
              <a:t>を、</a:t>
            </a:r>
            <a:r>
              <a:rPr lang="en-US" altLang="ja-JP" dirty="0" smtClean="0"/>
              <a:t/>
            </a:r>
            <a:br>
              <a:rPr lang="en-US" altLang="ja-JP" dirty="0" smtClean="0"/>
            </a:br>
            <a:r>
              <a:rPr lang="ja-JP" altLang="en-US" dirty="0" smtClean="0">
                <a:solidFill>
                  <a:srgbClr val="526810"/>
                </a:solidFill>
              </a:rPr>
              <a:t>環境</a:t>
            </a:r>
            <a:r>
              <a:rPr lang="ja-JP" altLang="en-US" dirty="0">
                <a:solidFill>
                  <a:srgbClr val="526810"/>
                </a:solidFill>
              </a:rPr>
              <a:t>負荷の低減に努める事</a:t>
            </a:r>
            <a:r>
              <a:rPr lang="ja-JP" altLang="en-US" dirty="0" smtClean="0">
                <a:solidFill>
                  <a:srgbClr val="526810"/>
                </a:solidFill>
              </a:rPr>
              <a:t>業者から</a:t>
            </a:r>
            <a:r>
              <a:rPr lang="ja-JP" altLang="en-US" dirty="0">
                <a:solidFill>
                  <a:srgbClr val="526810"/>
                </a:solidFill>
              </a:rPr>
              <a:t>優先して</a:t>
            </a:r>
            <a:r>
              <a:rPr lang="ja-JP" altLang="en-US" dirty="0" smtClean="0">
                <a:solidFill>
                  <a:srgbClr val="526810"/>
                </a:solidFill>
              </a:rPr>
              <a:t>購入</a:t>
            </a:r>
            <a:r>
              <a:rPr lang="en-US" altLang="ja-JP" dirty="0" smtClean="0">
                <a:solidFill>
                  <a:srgbClr val="526810"/>
                </a:solidFill>
              </a:rPr>
              <a:t/>
            </a:r>
            <a:br>
              <a:rPr lang="en-US" altLang="ja-JP" dirty="0" smtClean="0">
                <a:solidFill>
                  <a:srgbClr val="526810"/>
                </a:solidFill>
              </a:rPr>
            </a:br>
            <a:r>
              <a:rPr lang="ja-JP" altLang="en-US" dirty="0" smtClean="0"/>
              <a:t>する</a:t>
            </a:r>
            <a:r>
              <a:rPr lang="ja-JP" altLang="en-US" dirty="0"/>
              <a:t>こと</a:t>
            </a:r>
            <a:r>
              <a:rPr lang="ja-JP" altLang="en-US" dirty="0" smtClean="0"/>
              <a:t>です</a:t>
            </a:r>
            <a:endParaRPr lang="en-US" altLang="ja-JP" dirty="0"/>
          </a:p>
          <a:p>
            <a:r>
              <a:rPr lang="ja-JP" altLang="en-US" dirty="0" smtClean="0"/>
              <a:t>この</a:t>
            </a:r>
            <a:r>
              <a:rPr lang="ja-JP" altLang="en-US" dirty="0"/>
              <a:t>ガイドは、「東京都グリーン購入推進方針」に基づき購入する際の目安、いわば</a:t>
            </a:r>
            <a:r>
              <a:rPr lang="ja-JP" altLang="en-US" dirty="0" smtClean="0"/>
              <a:t>最大</a:t>
            </a:r>
            <a:r>
              <a:rPr lang="ja-JP" altLang="en-US" dirty="0"/>
              <a:t>公約数</a:t>
            </a:r>
            <a:r>
              <a:rPr lang="ja-JP" altLang="en-US" dirty="0" smtClean="0"/>
              <a:t>であり、この</a:t>
            </a:r>
            <a:r>
              <a:rPr lang="ja-JP" altLang="en-US" dirty="0"/>
              <a:t>ほかの自主的な環境配慮</a:t>
            </a:r>
            <a:r>
              <a:rPr lang="ja-JP" altLang="en-US" dirty="0" smtClean="0"/>
              <a:t>の取組を</a:t>
            </a:r>
            <a:r>
              <a:rPr lang="ja-JP" altLang="en-US" dirty="0"/>
              <a:t>妨げるものではありません。</a:t>
            </a:r>
          </a:p>
          <a:p>
            <a:r>
              <a:rPr lang="ja-JP" altLang="en-US" dirty="0"/>
              <a:t>各職場</a:t>
            </a:r>
            <a:r>
              <a:rPr lang="ja-JP" altLang="en-US" dirty="0" smtClean="0"/>
              <a:t>で物品等を調達する</a:t>
            </a:r>
            <a:r>
              <a:rPr lang="ja-JP" altLang="en-US" dirty="0"/>
              <a:t>際には、広く環境配慮製品の情報収集に努め</a:t>
            </a:r>
            <a:r>
              <a:rPr lang="ja-JP" altLang="en-US" dirty="0" smtClean="0"/>
              <a:t>、また、仕様書</a:t>
            </a:r>
            <a:r>
              <a:rPr lang="ja-JP" altLang="en-US" dirty="0"/>
              <a:t>に記載</a:t>
            </a:r>
            <a:r>
              <a:rPr lang="ja-JP" altLang="en-US" dirty="0" smtClean="0"/>
              <a:t>した環境</a:t>
            </a:r>
            <a:r>
              <a:rPr lang="ja-JP" altLang="en-US" dirty="0"/>
              <a:t>配慮事項に</a:t>
            </a:r>
            <a:r>
              <a:rPr lang="ja-JP" altLang="en-US" dirty="0" smtClean="0"/>
              <a:t>ついて、</a:t>
            </a:r>
            <a:r>
              <a:rPr lang="ja-JP" altLang="en-US" dirty="0"/>
              <a:t>守られている</a:t>
            </a:r>
            <a:r>
              <a:rPr lang="ja-JP" altLang="en-US" dirty="0" smtClean="0"/>
              <a:t>か確認</a:t>
            </a:r>
            <a:r>
              <a:rPr lang="ja-JP" altLang="en-US" dirty="0"/>
              <a:t>することが重要です。</a:t>
            </a:r>
          </a:p>
          <a:p>
            <a:endParaRPr kumimoji="1" lang="ja-JP" altLang="en-US" dirty="0"/>
          </a:p>
        </p:txBody>
      </p:sp>
    </p:spTree>
    <p:extLst>
      <p:ext uri="{BB962C8B-B14F-4D97-AF65-F5344CB8AC3E}">
        <p14:creationId xmlns:p14="http://schemas.microsoft.com/office/powerpoint/2010/main" val="290249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環境</a:t>
            </a:r>
            <a:r>
              <a:rPr lang="ja-JP" altLang="ja-JP"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配慮</a:t>
            </a:r>
            <a:r>
              <a:rPr lang="ja-JP" altLang="ja-JP"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契約法</a:t>
            </a:r>
            <a:r>
              <a:rPr lang="ja-JP" altLang="ja-JP"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　</a:t>
            </a:r>
            <a:r>
              <a:rPr lang="ja-JP"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　</a:t>
            </a:r>
            <a:r>
              <a:rPr lang="ja-JP" altLang="en-US" sz="2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cs typeface="ＭＳ Ｐゴシック"/>
              </a:rPr>
              <a:t>環境省</a:t>
            </a:r>
            <a:r>
              <a:rPr lang="ja-JP" altLang="ja-JP"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rPr>
              <a:t> </a:t>
            </a:r>
            <a:endPar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ndParaRPr>
          </a:p>
        </p:txBody>
      </p:sp>
      <p:pic>
        <p:nvPicPr>
          <p:cNvPr id="4" name="コンテンツ プレースホルダー 3" descr="環境配慮契約法.jpg"/>
          <p:cNvPicPr>
            <a:picLocks noGrp="1" noChangeAspect="1"/>
          </p:cNvPicPr>
          <p:nvPr>
            <p:ph idx="1"/>
          </p:nvPr>
        </p:nvPicPr>
        <p:blipFill>
          <a:blip r:embed="rId2" cstate="email">
            <a:extLst>
              <a:ext uri="{28A0092B-C50C-407E-A947-70E740481C1C}">
                <a14:useLocalDpi xmlns:a14="http://schemas.microsoft.com/office/drawing/2010/main" val="0"/>
              </a:ext>
            </a:extLst>
          </a:blip>
          <a:srcRect l="-74107" r="-74107"/>
          <a:stretch>
            <a:fillRect/>
          </a:stretch>
        </p:blipFill>
        <p:spPr>
          <a:xfrm>
            <a:off x="428596" y="1614477"/>
            <a:ext cx="8229600" cy="4687200"/>
          </a:xfrm>
        </p:spPr>
      </p:pic>
    </p:spTree>
    <p:extLst>
      <p:ext uri="{BB962C8B-B14F-4D97-AF65-F5344CB8AC3E}">
        <p14:creationId xmlns:p14="http://schemas.microsoft.com/office/powerpoint/2010/main" val="398468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694110"/>
          </a:xfrm>
        </p:spPr>
        <p:txBody>
          <a:bodyPr>
            <a:normAutofit fontScale="90000"/>
          </a:bodyPr>
          <a:lstStyle/>
          <a:p>
            <a:r>
              <a:rPr lang="ja-JP" altLang="en-US" dirty="0"/>
              <a:t>地方公共団体等の努力義務 </a:t>
            </a:r>
            <a:r>
              <a:rPr lang="en-US" altLang="ja-JP" dirty="0" smtClean="0"/>
              <a:t/>
            </a:r>
            <a:br>
              <a:rPr lang="en-US" altLang="ja-JP" dirty="0" smtClean="0"/>
            </a:br>
            <a:r>
              <a:rPr lang="en-US" altLang="ja-JP" dirty="0" smtClean="0"/>
              <a:t>(</a:t>
            </a:r>
            <a:r>
              <a:rPr lang="ja-JP" altLang="en-US" dirty="0"/>
              <a:t>第</a:t>
            </a:r>
            <a:r>
              <a:rPr lang="en-US" altLang="ja-JP" dirty="0"/>
              <a:t>4</a:t>
            </a:r>
            <a:r>
              <a:rPr lang="ja-JP" altLang="en-US" dirty="0"/>
              <a:t>条・第</a:t>
            </a:r>
            <a:r>
              <a:rPr lang="en-US" altLang="ja-JP" dirty="0"/>
              <a:t>11</a:t>
            </a:r>
            <a:r>
              <a:rPr lang="ja-JP" altLang="en-US" dirty="0"/>
              <a:t>条</a:t>
            </a:r>
            <a:r>
              <a:rPr lang="en-US" altLang="ja-JP" dirty="0"/>
              <a:t>) </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a:xfrm>
            <a:off x="428596" y="1977571"/>
            <a:ext cx="8229600" cy="4324106"/>
          </a:xfrm>
        </p:spPr>
        <p:txBody>
          <a:bodyPr>
            <a:normAutofit fontScale="92500" lnSpcReduction="10000"/>
          </a:bodyPr>
          <a:lstStyle/>
          <a:p>
            <a:pPr marL="0" indent="0">
              <a:buNone/>
            </a:pPr>
            <a:r>
              <a:rPr lang="en-US" altLang="ja-JP" dirty="0" smtClean="0"/>
              <a:t>▶ </a:t>
            </a:r>
            <a:r>
              <a:rPr lang="ja-JP" altLang="en-US" dirty="0"/>
              <a:t>エネルギーの合理的な使用</a:t>
            </a:r>
            <a:r>
              <a:rPr lang="en-US" altLang="ja-JP" dirty="0"/>
              <a:t>(</a:t>
            </a:r>
            <a:r>
              <a:rPr lang="ja-JP" altLang="en-US" dirty="0"/>
              <a:t>第</a:t>
            </a:r>
            <a:r>
              <a:rPr lang="en-US" altLang="ja-JP" dirty="0"/>
              <a:t>4</a:t>
            </a:r>
            <a:r>
              <a:rPr lang="ja-JP" altLang="en-US" dirty="0"/>
              <a:t>条</a:t>
            </a:r>
            <a:r>
              <a:rPr lang="en-US" altLang="ja-JP" dirty="0"/>
              <a:t>)</a:t>
            </a:r>
            <a:br>
              <a:rPr lang="en-US" altLang="ja-JP" dirty="0"/>
            </a:br>
            <a:r>
              <a:rPr lang="en-US" altLang="ja-JP" dirty="0"/>
              <a:t>▶ </a:t>
            </a:r>
            <a:r>
              <a:rPr lang="ja-JP" altLang="en-US" dirty="0"/>
              <a:t>環境配慮契約の推進</a:t>
            </a:r>
            <a:r>
              <a:rPr lang="en-US" altLang="ja-JP" dirty="0"/>
              <a:t>(</a:t>
            </a:r>
            <a:r>
              <a:rPr lang="ja-JP" altLang="en-US" dirty="0"/>
              <a:t>第</a:t>
            </a:r>
            <a:r>
              <a:rPr lang="en-US" altLang="ja-JP" dirty="0"/>
              <a:t>4</a:t>
            </a:r>
            <a:r>
              <a:rPr lang="ja-JP" altLang="en-US" dirty="0"/>
              <a:t>条</a:t>
            </a:r>
            <a:r>
              <a:rPr lang="en-US" altLang="ja-JP" dirty="0"/>
              <a:t>)</a:t>
            </a:r>
            <a:br>
              <a:rPr lang="en-US" altLang="ja-JP" dirty="0"/>
            </a:br>
            <a:r>
              <a:rPr lang="en-US" altLang="ja-JP" dirty="0"/>
              <a:t>▶ </a:t>
            </a:r>
            <a:r>
              <a:rPr lang="ja-JP" altLang="en-US" dirty="0"/>
              <a:t>環境配慮契約の推進に関する方針</a:t>
            </a:r>
            <a:r>
              <a:rPr lang="en-US" altLang="ja-JP" dirty="0"/>
              <a:t>(</a:t>
            </a:r>
            <a:r>
              <a:rPr lang="ja-JP" altLang="en-US" dirty="0"/>
              <a:t>契約方針</a:t>
            </a:r>
            <a:r>
              <a:rPr lang="en-US" altLang="ja-JP" dirty="0"/>
              <a:t>)</a:t>
            </a:r>
            <a:r>
              <a:rPr lang="ja-JP" altLang="en-US" dirty="0"/>
              <a:t>の作成に努めること</a:t>
            </a:r>
            <a:r>
              <a:rPr lang="en-US" altLang="ja-JP" dirty="0"/>
              <a:t>(</a:t>
            </a:r>
            <a:r>
              <a:rPr lang="ja-JP" altLang="en-US" dirty="0"/>
              <a:t>第</a:t>
            </a:r>
            <a:r>
              <a:rPr lang="en-US" altLang="ja-JP" dirty="0"/>
              <a:t>11</a:t>
            </a:r>
            <a:r>
              <a:rPr lang="ja-JP" altLang="en-US" dirty="0"/>
              <a:t>条第</a:t>
            </a:r>
            <a:r>
              <a:rPr lang="en-US" altLang="ja-JP" dirty="0"/>
              <a:t>1</a:t>
            </a:r>
            <a:r>
              <a:rPr lang="ja-JP" altLang="en-US" dirty="0"/>
              <a:t>項</a:t>
            </a:r>
            <a:r>
              <a:rPr lang="en-US" altLang="ja-JP" dirty="0" smtClean="0"/>
              <a:t>)</a:t>
            </a:r>
          </a:p>
          <a:p>
            <a:pPr marL="0" indent="0">
              <a:buNone/>
            </a:pPr>
            <a:r>
              <a:rPr lang="en-US" altLang="ja-JP" dirty="0" smtClean="0"/>
              <a:t> </a:t>
            </a:r>
            <a:r>
              <a:rPr lang="en-US" altLang="ja-JP" dirty="0"/>
              <a:t>▶ </a:t>
            </a:r>
            <a:r>
              <a:rPr lang="ja-JP" altLang="en-US" dirty="0"/>
              <a:t>契約方針には、環境配慮契約の種類について定める</a:t>
            </a:r>
            <a:r>
              <a:rPr lang="en-US" altLang="ja-JP" dirty="0"/>
              <a:t>(</a:t>
            </a:r>
            <a:r>
              <a:rPr lang="ja-JP" altLang="en-US" dirty="0"/>
              <a:t>第</a:t>
            </a:r>
            <a:r>
              <a:rPr lang="en-US" altLang="ja-JP" dirty="0"/>
              <a:t>11</a:t>
            </a:r>
            <a:r>
              <a:rPr lang="ja-JP" altLang="en-US" dirty="0"/>
              <a:t>条第</a:t>
            </a:r>
            <a:r>
              <a:rPr lang="en-US" altLang="ja-JP" dirty="0"/>
              <a:t>2</a:t>
            </a:r>
            <a:r>
              <a:rPr lang="ja-JP" altLang="en-US" dirty="0"/>
              <a:t>項</a:t>
            </a:r>
            <a:r>
              <a:rPr lang="en-US" altLang="ja-JP" dirty="0"/>
              <a:t>)</a:t>
            </a:r>
            <a:br>
              <a:rPr lang="en-US" altLang="ja-JP" dirty="0"/>
            </a:br>
            <a:r>
              <a:rPr lang="en-US" altLang="ja-JP" dirty="0"/>
              <a:t>▶ </a:t>
            </a:r>
            <a:r>
              <a:rPr lang="ja-JP" altLang="en-US" dirty="0"/>
              <a:t>契約方針に基づく必要な措置を講ずること</a:t>
            </a:r>
            <a:r>
              <a:rPr lang="en-US" altLang="ja-JP" dirty="0"/>
              <a:t>(</a:t>
            </a:r>
            <a:r>
              <a:rPr lang="ja-JP" altLang="en-US" dirty="0"/>
              <a:t>第</a:t>
            </a:r>
            <a:r>
              <a:rPr lang="en-US" altLang="ja-JP" dirty="0"/>
              <a:t>11</a:t>
            </a:r>
            <a:r>
              <a:rPr lang="ja-JP" altLang="en-US" dirty="0"/>
              <a:t>条第</a:t>
            </a:r>
            <a:r>
              <a:rPr lang="en-US" altLang="ja-JP" dirty="0"/>
              <a:t>3</a:t>
            </a:r>
            <a:r>
              <a:rPr lang="ja-JP" altLang="en-US" dirty="0"/>
              <a:t>項</a:t>
            </a:r>
            <a:r>
              <a:rPr lang="en-US" altLang="ja-JP" dirty="0"/>
              <a:t>)</a:t>
            </a:r>
            <a:br>
              <a:rPr lang="en-US" altLang="ja-JP" dirty="0"/>
            </a:br>
            <a:r>
              <a:rPr lang="en-US" altLang="ja-JP" dirty="0"/>
              <a:t>▶ </a:t>
            </a:r>
            <a:r>
              <a:rPr lang="ja-JP" altLang="en-US" dirty="0"/>
              <a:t>環境配慮契約の締結実績の概要をとりまとめ、公表</a:t>
            </a:r>
            <a:r>
              <a:rPr lang="en-US" altLang="ja-JP" dirty="0"/>
              <a:t>(</a:t>
            </a:r>
            <a:r>
              <a:rPr lang="ja-JP" altLang="en-US" dirty="0"/>
              <a:t>第</a:t>
            </a:r>
            <a:r>
              <a:rPr lang="en-US" altLang="ja-JP" dirty="0"/>
              <a:t>11</a:t>
            </a:r>
            <a:r>
              <a:rPr lang="ja-JP" altLang="en-US" dirty="0"/>
              <a:t>条第</a:t>
            </a:r>
            <a:r>
              <a:rPr lang="en-US" altLang="ja-JP" dirty="0"/>
              <a:t>4</a:t>
            </a:r>
            <a:r>
              <a:rPr lang="ja-JP" altLang="en-US" dirty="0"/>
              <a:t>項</a:t>
            </a:r>
            <a:r>
              <a:rPr lang="en-US" altLang="ja-JP" dirty="0"/>
              <a:t>) </a:t>
            </a:r>
            <a:endParaRPr lang="ja-JP" altLang="en-US" dirty="0"/>
          </a:p>
          <a:p>
            <a:endParaRPr kumimoji="1" lang="ja-JP" altLang="en-US" dirty="0"/>
          </a:p>
        </p:txBody>
      </p:sp>
    </p:spTree>
    <p:extLst>
      <p:ext uri="{BB962C8B-B14F-4D97-AF65-F5344CB8AC3E}">
        <p14:creationId xmlns:p14="http://schemas.microsoft.com/office/powerpoint/2010/main" val="2020601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494540"/>
          </a:xfrm>
        </p:spPr>
        <p:txBody>
          <a:bodyPr>
            <a:normAutofit fontScale="90000"/>
          </a:bodyPr>
          <a:lstStyle/>
          <a:p>
            <a:pPr algn="l"/>
            <a:r>
              <a:rPr lang="en-US" altLang="ja-JP" dirty="0" smtClean="0">
                <a:effectLst/>
              </a:rPr>
              <a:t/>
            </a:r>
            <a:br>
              <a:rPr lang="en-US" altLang="ja-JP" dirty="0" smtClean="0">
                <a:effectLst/>
              </a:rPr>
            </a:br>
            <a:r>
              <a:rPr lang="en-US" altLang="ja-JP" dirty="0">
                <a:effectLst/>
              </a:rPr>
              <a:t/>
            </a:r>
            <a:br>
              <a:rPr lang="en-US" altLang="ja-JP" dirty="0">
                <a:effectLst/>
              </a:rPr>
            </a:br>
            <a:r>
              <a:rPr lang="ja-JP" altLang="en-US" dirty="0" smtClean="0">
                <a:effectLst/>
              </a:rPr>
              <a:t>裾切り方式</a:t>
            </a:r>
            <a:r>
              <a:rPr lang="en-US" altLang="ja-JP" dirty="0" smtClean="0">
                <a:effectLst/>
              </a:rPr>
              <a:t/>
            </a:r>
            <a:br>
              <a:rPr lang="en-US" altLang="ja-JP" dirty="0" smtClean="0">
                <a:effectLst/>
              </a:rPr>
            </a:br>
            <a:r>
              <a:rPr lang="ja-JP" altLang="en-US" sz="2700" dirty="0">
                <a:effectLst/>
              </a:rPr>
              <a:t>電気事業者の</a:t>
            </a:r>
            <a:r>
              <a:rPr lang="ja-JP" altLang="en-US" sz="2700" b="1" dirty="0">
                <a:effectLst/>
              </a:rPr>
              <a:t>二酸化炭素排出係数、環境負荷低減に関する取組状況</a:t>
            </a:r>
            <a:r>
              <a:rPr lang="ja-JP" altLang="en-US" sz="2700" dirty="0">
                <a:effectLst/>
              </a:rPr>
              <a:t>により評価する </a:t>
            </a:r>
            <a:r>
              <a:rPr lang="ja-JP" altLang="en-US" dirty="0">
                <a:effectLst/>
              </a:rPr>
              <a:t/>
            </a:r>
            <a:br>
              <a:rPr lang="ja-JP" altLang="en-US" dirty="0">
                <a:effectLst/>
              </a:rPr>
            </a:br>
            <a:r>
              <a:rPr lang="ja-JP" altLang="en-US" dirty="0">
                <a:effectLst/>
              </a:rPr>
              <a:t> </a:t>
            </a:r>
            <a:br>
              <a:rPr lang="ja-JP" altLang="en-US" dirty="0">
                <a:effectLst/>
              </a:rPr>
            </a:br>
            <a:endParaRPr kumimoji="1" lang="ja-JP" altLang="en-US" dirty="0"/>
          </a:p>
        </p:txBody>
      </p:sp>
      <p:sp>
        <p:nvSpPr>
          <p:cNvPr id="3" name="コンテンツ プレースホルダー 2"/>
          <p:cNvSpPr>
            <a:spLocks noGrp="1"/>
          </p:cNvSpPr>
          <p:nvPr>
            <p:ph idx="1"/>
          </p:nvPr>
        </p:nvSpPr>
        <p:spPr>
          <a:xfrm>
            <a:off x="428596" y="2340429"/>
            <a:ext cx="8229600" cy="3961247"/>
          </a:xfrm>
        </p:spPr>
        <p:txBody>
          <a:bodyPr>
            <a:normAutofit lnSpcReduction="10000"/>
          </a:bodyPr>
          <a:lstStyle/>
          <a:p>
            <a:pPr marL="0" indent="0">
              <a:buNone/>
            </a:pPr>
            <a:r>
              <a:rPr lang="ja-JP" altLang="en-US" b="1" dirty="0" smtClean="0"/>
              <a:t>前年度</a:t>
            </a:r>
            <a:r>
              <a:rPr lang="ja-JP" altLang="en-US" b="1" dirty="0"/>
              <a:t>の下記の要素について実績を点数制で評価し、一定の得点以上の電気事業者に入札参加資格を付与 </a:t>
            </a:r>
            <a:endParaRPr lang="ja-JP" altLang="en-US" dirty="0"/>
          </a:p>
          <a:p>
            <a:pPr marL="0" indent="0">
              <a:buNone/>
            </a:pPr>
            <a:r>
              <a:rPr lang="ja-JP" altLang="en-US" b="1" dirty="0" smtClean="0"/>
              <a:t>　</a:t>
            </a:r>
            <a:r>
              <a:rPr lang="en-US" altLang="ja-JP" b="1" dirty="0" smtClean="0"/>
              <a:t>1 </a:t>
            </a:r>
            <a:r>
              <a:rPr lang="ja-JP" altLang="en-US" b="1" dirty="0"/>
              <a:t>二酸化炭素排出係数</a:t>
            </a:r>
            <a:br>
              <a:rPr lang="ja-JP" altLang="en-US" b="1" dirty="0"/>
            </a:br>
            <a:r>
              <a:rPr lang="ja-JP" altLang="en-US" b="1" dirty="0" smtClean="0"/>
              <a:t>　</a:t>
            </a:r>
            <a:r>
              <a:rPr lang="en-US" altLang="ja-JP" b="1" dirty="0" smtClean="0"/>
              <a:t>2</a:t>
            </a:r>
            <a:r>
              <a:rPr lang="ja-JP" altLang="en-US" b="1" dirty="0"/>
              <a:t> </a:t>
            </a:r>
            <a:r>
              <a:rPr lang="ja-JP" altLang="en-US" b="1" dirty="0" smtClean="0"/>
              <a:t>未利用</a:t>
            </a:r>
            <a:r>
              <a:rPr lang="ja-JP" altLang="en-US" b="1" dirty="0"/>
              <a:t>エネルギーの活用状況 </a:t>
            </a:r>
            <a:endParaRPr lang="en-US" altLang="ja-JP" b="1" dirty="0" smtClean="0"/>
          </a:p>
          <a:p>
            <a:pPr marL="0" indent="0">
              <a:buNone/>
            </a:pPr>
            <a:r>
              <a:rPr lang="en-US" altLang="ja-JP" b="1" dirty="0"/>
              <a:t> </a:t>
            </a:r>
            <a:r>
              <a:rPr lang="en-US" altLang="ja-JP" b="1" dirty="0" smtClean="0"/>
              <a:t>    3 </a:t>
            </a:r>
            <a:r>
              <a:rPr lang="ja-JP" altLang="en-US" b="1" dirty="0"/>
              <a:t>再生可能エネルギーの導入状況 </a:t>
            </a:r>
            <a:endParaRPr lang="ja-JP" altLang="en-US" dirty="0"/>
          </a:p>
          <a:p>
            <a:pPr marL="0" indent="0">
              <a:buNone/>
            </a:pPr>
            <a:r>
              <a:rPr lang="en-US" altLang="ja-JP" b="1" dirty="0" smtClean="0"/>
              <a:t> </a:t>
            </a:r>
            <a:r>
              <a:rPr lang="en-US" altLang="ja-JP" b="1" dirty="0"/>
              <a:t> </a:t>
            </a:r>
            <a:r>
              <a:rPr lang="en-US" altLang="ja-JP" b="1" dirty="0" smtClean="0"/>
              <a:t>  4 </a:t>
            </a:r>
            <a:r>
              <a:rPr lang="ja-JP" altLang="en-US" b="1" dirty="0"/>
              <a:t>グリーン電力証書の譲渡予定量</a:t>
            </a:r>
            <a:br>
              <a:rPr lang="ja-JP" altLang="en-US" b="1" dirty="0"/>
            </a:br>
            <a:r>
              <a:rPr lang="en-US" altLang="ja-JP" b="1" dirty="0"/>
              <a:t> </a:t>
            </a:r>
            <a:r>
              <a:rPr lang="en-US" altLang="ja-JP" b="1" dirty="0" smtClean="0"/>
              <a:t>  </a:t>
            </a:r>
            <a:r>
              <a:rPr lang="ja-JP" altLang="en-US" b="1" dirty="0" smtClean="0"/>
              <a:t> </a:t>
            </a:r>
            <a:r>
              <a:rPr lang="en-US" altLang="ja-JP" b="1" dirty="0" smtClean="0"/>
              <a:t>5 </a:t>
            </a:r>
            <a:r>
              <a:rPr lang="ja-JP" altLang="en-US" b="1" dirty="0"/>
              <a:t>省エネルギー・節電に関する情報提供 </a:t>
            </a:r>
            <a:endParaRPr lang="ja-JP" altLang="en-US" dirty="0"/>
          </a:p>
          <a:p>
            <a:endParaRPr kumimoji="1" lang="ja-JP" altLang="en-US" dirty="0"/>
          </a:p>
        </p:txBody>
      </p:sp>
    </p:spTree>
    <p:extLst>
      <p:ext uri="{BB962C8B-B14F-4D97-AF65-F5344CB8AC3E}">
        <p14:creationId xmlns:p14="http://schemas.microsoft.com/office/powerpoint/2010/main" val="1429919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653144"/>
            <a:ext cx="8229600" cy="1070428"/>
          </a:xfrm>
        </p:spPr>
        <p:txBody>
          <a:bodyPr>
            <a:normAutofit fontScale="90000"/>
          </a:bodyPr>
          <a:lstStyle/>
          <a:p>
            <a:r>
              <a:rPr lang="ja-JP" altLang="ja-JP" b="1" dirty="0"/>
              <a:t>温室ガス削減、１７自治体</a:t>
            </a:r>
            <a:r>
              <a:rPr lang="ja-JP" altLang="ja-JP" b="1" dirty="0" smtClean="0"/>
              <a:t>が</a:t>
            </a:r>
            <a:r>
              <a:rPr lang="en-US" altLang="ja-JP" b="1" dirty="0" smtClean="0"/>
              <a:t/>
            </a:r>
            <a:br>
              <a:rPr lang="en-US" altLang="ja-JP" b="1" dirty="0" smtClean="0"/>
            </a:br>
            <a:r>
              <a:rPr lang="ja-JP" altLang="ja-JP" b="1" dirty="0" smtClean="0"/>
              <a:t>国</a:t>
            </a:r>
            <a:r>
              <a:rPr lang="ja-JP" altLang="ja-JP" b="1" dirty="0"/>
              <a:t>より高い目標　対策を</a:t>
            </a:r>
            <a:r>
              <a:rPr lang="ja-JP" altLang="ja-JP" b="1" dirty="0" smtClean="0"/>
              <a:t>率先</a:t>
            </a:r>
            <a:r>
              <a:rPr lang="en-US" altLang="ja-JP" dirty="0"/>
              <a:t/>
            </a:r>
            <a:br>
              <a:rPr lang="en-US" altLang="ja-JP" dirty="0"/>
            </a:br>
            <a:r>
              <a:rPr lang="ja-JP" altLang="ja-JP" dirty="0"/>
              <a:t>　</a:t>
            </a:r>
            <a:r>
              <a:rPr lang="ja-JP" altLang="en-US" dirty="0" smtClean="0"/>
              <a:t>　　　　　　　　　</a:t>
            </a:r>
            <a:r>
              <a:rPr lang="en-US" altLang="ja-JP" sz="2200" dirty="0" smtClean="0"/>
              <a:t>(</a:t>
            </a:r>
            <a:r>
              <a:rPr lang="is-IS" altLang="ja-JP" sz="2200" dirty="0" smtClean="0"/>
              <a:t>2016</a:t>
            </a:r>
            <a:r>
              <a:rPr lang="ja-JP" altLang="is-IS" sz="2200" dirty="0"/>
              <a:t>年</a:t>
            </a:r>
            <a:r>
              <a:rPr lang="is-IS" altLang="ja-JP" sz="2200" dirty="0"/>
              <a:t>8</a:t>
            </a:r>
            <a:r>
              <a:rPr lang="ja-JP" altLang="is-IS" sz="2200" dirty="0"/>
              <a:t>月</a:t>
            </a:r>
            <a:r>
              <a:rPr lang="is-IS" altLang="ja-JP" sz="2200" dirty="0"/>
              <a:t>29</a:t>
            </a:r>
            <a:r>
              <a:rPr lang="ja-JP" altLang="is-IS" sz="2200" dirty="0" smtClean="0"/>
              <a:t>日</a:t>
            </a:r>
            <a:r>
              <a:rPr lang="en-US" altLang="ja-JP" sz="2200" dirty="0" smtClean="0"/>
              <a:t> </a:t>
            </a:r>
            <a:r>
              <a:rPr lang="ja-JP" altLang="en-US" sz="2200" dirty="0" smtClean="0"/>
              <a:t>朝日</a:t>
            </a:r>
            <a:r>
              <a:rPr lang="en-US" altLang="ja-JP" sz="2200" dirty="0" smtClean="0"/>
              <a:t>)</a:t>
            </a:r>
            <a:r>
              <a:rPr lang="ja-JP" altLang="ja-JP" sz="2200" dirty="0"/>
              <a:t/>
            </a:r>
            <a:br>
              <a:rPr lang="ja-JP" altLang="ja-JP" sz="2200" dirty="0"/>
            </a:br>
            <a:endParaRPr kumimoji="1" lang="ja-JP" altLang="en-US" sz="2200" dirty="0"/>
          </a:p>
        </p:txBody>
      </p:sp>
      <p:sp>
        <p:nvSpPr>
          <p:cNvPr id="3" name="コンテンツ プレースホルダー 2"/>
          <p:cNvSpPr>
            <a:spLocks noGrp="1"/>
          </p:cNvSpPr>
          <p:nvPr>
            <p:ph idx="1"/>
          </p:nvPr>
        </p:nvSpPr>
        <p:spPr>
          <a:xfrm>
            <a:off x="428596" y="2050144"/>
            <a:ext cx="8406975" cy="5261428"/>
          </a:xfrm>
        </p:spPr>
        <p:txBody>
          <a:bodyPr>
            <a:normAutofit fontScale="55000" lnSpcReduction="20000"/>
          </a:bodyPr>
          <a:lstStyle/>
          <a:p>
            <a:pPr marL="0" indent="0">
              <a:buNone/>
            </a:pPr>
            <a:r>
              <a:rPr lang="ja-JP" altLang="ja-JP" dirty="0"/>
              <a:t>　</a:t>
            </a:r>
            <a:r>
              <a:rPr lang="ja-JP" altLang="en-US" dirty="0" smtClean="0"/>
              <a:t>                                        </a:t>
            </a:r>
            <a:r>
              <a:rPr lang="ja-JP" altLang="ja-JP" dirty="0" smtClean="0"/>
              <a:t>温室</a:t>
            </a:r>
            <a:r>
              <a:rPr lang="ja-JP" altLang="ja-JP" dirty="0"/>
              <a:t>効果ガスの排出削減に</a:t>
            </a:r>
            <a:r>
              <a:rPr lang="ja-JP" altLang="ja-JP" dirty="0" smtClean="0"/>
              <a:t>ついて</a:t>
            </a:r>
            <a:endParaRPr lang="en-US" altLang="ja-JP" dirty="0" smtClean="0"/>
          </a:p>
          <a:p>
            <a:pPr marL="0" indent="0">
              <a:buNone/>
            </a:pPr>
            <a:r>
              <a:rPr lang="en-US" altLang="ja-JP" dirty="0" smtClean="0">
                <a:solidFill>
                  <a:srgbClr val="526810"/>
                </a:solidFill>
              </a:rPr>
              <a:t>   </a:t>
            </a:r>
            <a:r>
              <a:rPr lang="ja-JP" altLang="ja-JP" sz="4400" dirty="0" smtClean="0">
                <a:solidFill>
                  <a:srgbClr val="526810"/>
                </a:solidFill>
              </a:rPr>
              <a:t>政府</a:t>
            </a:r>
            <a:r>
              <a:rPr lang="ja-JP" altLang="ja-JP" sz="4400" dirty="0">
                <a:solidFill>
                  <a:srgbClr val="526810"/>
                </a:solidFill>
              </a:rPr>
              <a:t>が国連に報告して</a:t>
            </a:r>
            <a:r>
              <a:rPr lang="ja-JP" altLang="ja-JP" sz="4400" dirty="0" smtClean="0">
                <a:solidFill>
                  <a:srgbClr val="526810"/>
                </a:solidFill>
              </a:rPr>
              <a:t>いる</a:t>
            </a:r>
            <a:r>
              <a:rPr lang="ja-JP" altLang="ja-JP" sz="4400" dirty="0">
                <a:solidFill>
                  <a:srgbClr val="526810"/>
                </a:solidFill>
              </a:rPr>
              <a:t>削減</a:t>
            </a:r>
            <a:r>
              <a:rPr lang="ja-JP" altLang="ja-JP" sz="4400" dirty="0" smtClean="0">
                <a:solidFill>
                  <a:srgbClr val="526810"/>
                </a:solidFill>
              </a:rPr>
              <a:t>目標</a:t>
            </a:r>
            <a:endParaRPr lang="en-US" altLang="ja-JP" sz="4400" dirty="0" smtClean="0">
              <a:solidFill>
                <a:srgbClr val="526810"/>
              </a:solidFill>
            </a:endParaRPr>
          </a:p>
          <a:p>
            <a:pPr marL="0" indent="0">
              <a:buNone/>
            </a:pPr>
            <a:r>
              <a:rPr lang="en-US" altLang="ja-JP" sz="4400" dirty="0" smtClean="0"/>
              <a:t>                 </a:t>
            </a:r>
            <a:r>
              <a:rPr lang="ja-JP" altLang="en-US" sz="4400" dirty="0" smtClean="0"/>
              <a:t>「</a:t>
            </a:r>
            <a:r>
              <a:rPr lang="ja-JP" altLang="en-US" sz="4400" dirty="0"/>
              <a:t>２０２０年度に０５年度比３・８％減以上</a:t>
            </a:r>
            <a:r>
              <a:rPr lang="ja-JP" altLang="en-US" sz="4400" dirty="0" smtClean="0"/>
              <a:t>」</a:t>
            </a:r>
            <a:endParaRPr lang="en-US" altLang="ja-JP" sz="4400" dirty="0" smtClean="0"/>
          </a:p>
          <a:p>
            <a:pPr marL="0" indent="0">
              <a:buNone/>
            </a:pPr>
            <a:r>
              <a:rPr lang="en-US" altLang="ja-JP" sz="4400" dirty="0" smtClean="0"/>
              <a:t>                </a:t>
            </a:r>
            <a:r>
              <a:rPr lang="ja-JP" altLang="en-US" sz="4400" dirty="0" smtClean="0"/>
              <a:t>「</a:t>
            </a:r>
            <a:r>
              <a:rPr lang="ja-JP" altLang="en-US" sz="4400" dirty="0"/>
              <a:t>３０年度に１３年度比２６％減</a:t>
            </a:r>
            <a:r>
              <a:rPr lang="ja-JP" altLang="en-US" sz="4400" dirty="0" smtClean="0"/>
              <a:t>」</a:t>
            </a:r>
            <a:endParaRPr lang="en-US" altLang="ja-JP" sz="4400" dirty="0" smtClean="0"/>
          </a:p>
          <a:p>
            <a:pPr marL="0" indent="0">
              <a:buNone/>
            </a:pPr>
            <a:r>
              <a:rPr lang="en-US" altLang="ja-JP" sz="4400" dirty="0">
                <a:solidFill>
                  <a:srgbClr val="526810"/>
                </a:solidFill>
              </a:rPr>
              <a:t> </a:t>
            </a:r>
            <a:r>
              <a:rPr lang="en-US" altLang="ja-JP" sz="4400" dirty="0" smtClean="0">
                <a:solidFill>
                  <a:srgbClr val="526810"/>
                </a:solidFill>
              </a:rPr>
              <a:t>  </a:t>
            </a:r>
            <a:r>
              <a:rPr lang="ja-JP" altLang="ja-JP" sz="4400" dirty="0" smtClean="0">
                <a:solidFill>
                  <a:srgbClr val="526810"/>
                </a:solidFill>
              </a:rPr>
              <a:t>より</a:t>
            </a:r>
            <a:r>
              <a:rPr lang="ja-JP" altLang="ja-JP" sz="4400" dirty="0">
                <a:solidFill>
                  <a:srgbClr val="526810"/>
                </a:solidFill>
              </a:rPr>
              <a:t>高い数値を掲げる都道府県と政令指定市</a:t>
            </a:r>
            <a:r>
              <a:rPr lang="ja-JP" altLang="ja-JP" sz="4400" dirty="0" smtClean="0"/>
              <a:t>が</a:t>
            </a:r>
            <a:r>
              <a:rPr lang="ja-JP" altLang="en-US" sz="4400" dirty="0" smtClean="0"/>
              <a:t>、</a:t>
            </a:r>
            <a:r>
              <a:rPr lang="ja-JP" altLang="ja-JP" sz="3300" dirty="0" smtClean="0"/>
              <a:t>少なくとも</a:t>
            </a:r>
            <a:r>
              <a:rPr lang="en-US" altLang="ja-JP" sz="3300" dirty="0" smtClean="0"/>
              <a:t>   </a:t>
            </a:r>
          </a:p>
          <a:p>
            <a:pPr marL="0" indent="0">
              <a:buNone/>
            </a:pPr>
            <a:r>
              <a:rPr lang="en-US" altLang="ja-JP" sz="3300" dirty="0">
                <a:solidFill>
                  <a:srgbClr val="526810"/>
                </a:solidFill>
              </a:rPr>
              <a:t> </a:t>
            </a:r>
            <a:r>
              <a:rPr lang="en-US" altLang="ja-JP" sz="3300" dirty="0" smtClean="0">
                <a:solidFill>
                  <a:srgbClr val="526810"/>
                </a:solidFill>
              </a:rPr>
              <a:t> </a:t>
            </a:r>
            <a:r>
              <a:rPr lang="ja-JP" altLang="ja-JP" sz="4400" dirty="0" smtClean="0">
                <a:solidFill>
                  <a:srgbClr val="526810"/>
                </a:solidFill>
              </a:rPr>
              <a:t>１７</a:t>
            </a:r>
            <a:r>
              <a:rPr lang="ja-JP" altLang="ja-JP" dirty="0"/>
              <a:t>あることが朝日新聞の調査でわかった</a:t>
            </a:r>
            <a:r>
              <a:rPr lang="ja-JP" altLang="ja-JP" dirty="0" smtClean="0"/>
              <a:t>。</a:t>
            </a:r>
            <a:r>
              <a:rPr lang="en-US" altLang="ja-JP" dirty="0" smtClean="0"/>
              <a:t/>
            </a:r>
            <a:br>
              <a:rPr lang="en-US" altLang="ja-JP" dirty="0" smtClean="0"/>
            </a:br>
            <a:r>
              <a:rPr lang="en-US" altLang="ja-JP" dirty="0" smtClean="0"/>
              <a:t>    </a:t>
            </a:r>
            <a:r>
              <a:rPr lang="ja-JP" altLang="ja-JP" dirty="0" smtClean="0"/>
              <a:t>昨年１２月</a:t>
            </a:r>
            <a:r>
              <a:rPr lang="ja-JP" altLang="ja-JP" dirty="0"/>
              <a:t>に地球温暖化対策の新たな国際ルール「パリ協定」</a:t>
            </a:r>
            <a:r>
              <a:rPr lang="ja-JP" altLang="ja-JP" dirty="0" smtClean="0"/>
              <a:t>が採択</a:t>
            </a:r>
            <a:r>
              <a:rPr lang="ja-JP" altLang="ja-JP" dirty="0"/>
              <a:t>された</a:t>
            </a:r>
            <a:r>
              <a:rPr lang="ja-JP" altLang="ja-JP" dirty="0" smtClean="0"/>
              <a:t>後</a:t>
            </a:r>
            <a:r>
              <a:rPr lang="en-US" altLang="ja-JP" dirty="0" smtClean="0"/>
              <a:t> </a:t>
            </a:r>
          </a:p>
          <a:p>
            <a:pPr marL="0" indent="0">
              <a:buNone/>
            </a:pPr>
            <a:r>
              <a:rPr lang="en-US" altLang="ja-JP" dirty="0"/>
              <a:t> </a:t>
            </a:r>
            <a:r>
              <a:rPr lang="en-US" altLang="ja-JP" dirty="0" smtClean="0"/>
              <a:t>   </a:t>
            </a:r>
            <a:r>
              <a:rPr lang="ja-JP" altLang="ja-JP" dirty="0" smtClean="0"/>
              <a:t>に</a:t>
            </a:r>
            <a:r>
              <a:rPr lang="ja-JP" altLang="ja-JP" dirty="0"/>
              <a:t>、</a:t>
            </a:r>
            <a:r>
              <a:rPr lang="ja-JP" altLang="ja-JP" sz="4400" dirty="0">
                <a:solidFill>
                  <a:srgbClr val="008000"/>
                </a:solidFill>
              </a:rPr>
              <a:t>再検討して目標を示した自治体の６割</a:t>
            </a:r>
            <a:r>
              <a:rPr lang="ja-JP" altLang="ja-JP" sz="4400" dirty="0" smtClean="0">
                <a:solidFill>
                  <a:srgbClr val="008000"/>
                </a:solidFill>
              </a:rPr>
              <a:t>以上</a:t>
            </a:r>
            <a:r>
              <a:rPr lang="ja-JP" altLang="ja-JP" dirty="0" smtClean="0"/>
              <a:t>にあ</a:t>
            </a:r>
            <a:r>
              <a:rPr lang="ja-JP" altLang="ja-JP" dirty="0"/>
              <a:t>たる</a:t>
            </a:r>
            <a:r>
              <a:rPr lang="ja-JP" altLang="ja-JP" dirty="0" smtClean="0"/>
              <a:t>。</a:t>
            </a:r>
            <a:r>
              <a:rPr lang="en-US" altLang="ja-JP" dirty="0" smtClean="0"/>
              <a:t/>
            </a:r>
            <a:br>
              <a:rPr lang="en-US" altLang="ja-JP" dirty="0" smtClean="0"/>
            </a:br>
            <a:r>
              <a:rPr lang="en-US" altLang="ja-JP" dirty="0" smtClean="0"/>
              <a:t>   </a:t>
            </a:r>
            <a:r>
              <a:rPr lang="ja-JP" altLang="ja-JP" dirty="0" smtClean="0"/>
              <a:t>国</a:t>
            </a:r>
            <a:r>
              <a:rPr lang="ja-JP" altLang="ja-JP" dirty="0"/>
              <a:t>より低い目標は</a:t>
            </a:r>
            <a:r>
              <a:rPr lang="ja-JP" altLang="ja-JP" dirty="0" smtClean="0"/>
              <a:t>３に</a:t>
            </a:r>
            <a:r>
              <a:rPr lang="ja-JP" altLang="ja-JP" dirty="0"/>
              <a:t>とどまる。</a:t>
            </a:r>
            <a:r>
              <a:rPr lang="ja-JP" altLang="ja-JP" sz="3600" dirty="0">
                <a:solidFill>
                  <a:srgbClr val="008000"/>
                </a:solidFill>
              </a:rPr>
              <a:t>市民に近い</a:t>
            </a:r>
            <a:r>
              <a:rPr lang="ja-JP" altLang="ja-JP" sz="3600" dirty="0" smtClean="0">
                <a:solidFill>
                  <a:srgbClr val="008000"/>
                </a:solidFill>
              </a:rPr>
              <a:t>自治体</a:t>
            </a:r>
            <a:r>
              <a:rPr lang="ja-JP" altLang="ja-JP" sz="3600" dirty="0">
                <a:solidFill>
                  <a:srgbClr val="008000"/>
                </a:solidFill>
              </a:rPr>
              <a:t>が温暖化対策を率先</a:t>
            </a:r>
            <a:r>
              <a:rPr lang="ja-JP" altLang="ja-JP" dirty="0" smtClean="0"/>
              <a:t>す</a:t>
            </a:r>
            <a:endParaRPr lang="en-US" altLang="ja-JP" dirty="0" smtClean="0"/>
          </a:p>
          <a:p>
            <a:pPr marL="0" indent="0">
              <a:buNone/>
            </a:pPr>
            <a:r>
              <a:rPr lang="en-US" altLang="ja-JP" dirty="0"/>
              <a:t> </a:t>
            </a:r>
            <a:r>
              <a:rPr lang="en-US" altLang="ja-JP" dirty="0" smtClean="0"/>
              <a:t>  </a:t>
            </a:r>
            <a:r>
              <a:rPr lang="ja-JP" altLang="ja-JP" dirty="0" smtClean="0"/>
              <a:t>る動きが</a:t>
            </a:r>
            <a:r>
              <a:rPr lang="ja-JP" altLang="ja-JP" dirty="0"/>
              <a:t>でている</a:t>
            </a:r>
            <a:r>
              <a:rPr lang="ja-JP" altLang="ja-JP" dirty="0" smtClean="0"/>
              <a:t>。</a:t>
            </a:r>
            <a:r>
              <a:rPr lang="en-US" altLang="ja-JP" dirty="0" smtClean="0"/>
              <a:t/>
            </a:r>
            <a:br>
              <a:rPr lang="en-US" altLang="ja-JP" dirty="0" smtClean="0"/>
            </a:br>
            <a:r>
              <a:rPr lang="en-US" altLang="ja-JP" dirty="0" smtClean="0"/>
              <a:t>   </a:t>
            </a:r>
            <a:r>
              <a:rPr lang="ja-JP" altLang="ja-JP" dirty="0" smtClean="0"/>
              <a:t>■</a:t>
            </a:r>
            <a:r>
              <a:rPr lang="ja-JP" altLang="ja-JP" dirty="0"/>
              <a:t>国より高い削減目標を示した自治体 　岩手県、</a:t>
            </a:r>
            <a:r>
              <a:rPr lang="ja-JP" altLang="ja-JP" u="sng" dirty="0">
                <a:solidFill>
                  <a:srgbClr val="FF0000"/>
                </a:solidFill>
              </a:rPr>
              <a:t>東京都</a:t>
            </a:r>
            <a:r>
              <a:rPr lang="ja-JP" altLang="ja-JP" dirty="0"/>
              <a:t>、神奈川県、長野県、岐阜県、京都府、奈良県、鳥取県、</a:t>
            </a:r>
            <a:r>
              <a:rPr lang="ja-JP" altLang="ja-JP" dirty="0" smtClean="0"/>
              <a:t>香川</a:t>
            </a:r>
            <a:endParaRPr lang="en-US" altLang="ja-JP" dirty="0" smtClean="0"/>
          </a:p>
          <a:p>
            <a:pPr marL="0" indent="0">
              <a:buNone/>
            </a:pPr>
            <a:r>
              <a:rPr lang="en-US" altLang="ja-JP" dirty="0"/>
              <a:t> </a:t>
            </a:r>
            <a:r>
              <a:rPr lang="en-US" altLang="ja-JP" dirty="0" smtClean="0"/>
              <a:t>    </a:t>
            </a:r>
            <a:r>
              <a:rPr lang="ja-JP" altLang="ja-JP" dirty="0" smtClean="0"/>
              <a:t>県</a:t>
            </a:r>
            <a:r>
              <a:rPr lang="ja-JP" altLang="ja-JP" dirty="0"/>
              <a:t>、熊本県、沖縄県、仙台市、京都市、大阪市、広島市、北九州市、</a:t>
            </a:r>
            <a:r>
              <a:rPr lang="ja-JP" altLang="ja-JP" dirty="0" smtClean="0"/>
              <a:t>福岡市</a:t>
            </a:r>
            <a:r>
              <a:rPr lang="en-US" altLang="ja-JP" dirty="0" smtClean="0"/>
              <a:t>  </a:t>
            </a:r>
            <a:br>
              <a:rPr lang="en-US" altLang="ja-JP" dirty="0" smtClean="0"/>
            </a:br>
            <a:r>
              <a:rPr lang="en-US" altLang="ja-JP" dirty="0" smtClean="0"/>
              <a:t/>
            </a:r>
            <a:br>
              <a:rPr lang="en-US" altLang="ja-JP" dirty="0" smtClean="0"/>
            </a:br>
            <a:r>
              <a:rPr lang="ja-JP" altLang="en-US" dirty="0" smtClean="0"/>
              <a:t>　　　　　　　　</a:t>
            </a:r>
            <a:r>
              <a:rPr lang="ja-JP" altLang="en-US" sz="2900" dirty="0" smtClean="0"/>
              <a:t>４７</a:t>
            </a:r>
            <a:r>
              <a:rPr lang="ja-JP" altLang="en-US" sz="2900" dirty="0"/>
              <a:t>都道府県と</a:t>
            </a:r>
            <a:r>
              <a:rPr lang="ja-JP" altLang="en-US" sz="2900" dirty="0" smtClean="0"/>
              <a:t>２０政令</a:t>
            </a:r>
            <a:r>
              <a:rPr lang="ja-JP" altLang="en-US" sz="2900" dirty="0"/>
              <a:t>指定</a:t>
            </a:r>
            <a:r>
              <a:rPr lang="ja-JP" altLang="en-US" sz="2900" dirty="0" smtClean="0"/>
              <a:t>市、計</a:t>
            </a:r>
            <a:r>
              <a:rPr lang="en-US" altLang="ja-JP" sz="2900" dirty="0" smtClean="0"/>
              <a:t>67</a:t>
            </a:r>
            <a:r>
              <a:rPr lang="ja-JP" altLang="en-US" sz="2900" dirty="0" smtClean="0"/>
              <a:t>自治体対象</a:t>
            </a:r>
            <a:endParaRPr lang="en-US" altLang="ja-JP" sz="2900" dirty="0" smtClean="0"/>
          </a:p>
          <a:p>
            <a:pPr marL="0" indent="0">
              <a:buNone/>
            </a:pPr>
            <a:r>
              <a:rPr lang="ja-JP" altLang="en-US" sz="2900" dirty="0" smtClean="0"/>
              <a:t>　　　　　　　　　　　　　　　　　</a:t>
            </a:r>
            <a:r>
              <a:rPr lang="en-US" altLang="ja-JP" sz="2900" dirty="0" smtClean="0"/>
              <a:t>   2016</a:t>
            </a:r>
            <a:r>
              <a:rPr lang="ja-JP" altLang="en-US" sz="2900" dirty="0" smtClean="0"/>
              <a:t>年７月</a:t>
            </a:r>
            <a:r>
              <a:rPr lang="ja-JP" altLang="en-US" sz="2900" dirty="0"/>
              <a:t>下旬から８月上旬</a:t>
            </a:r>
            <a:endParaRPr kumimoji="1" lang="ja-JP" altLang="en-US" sz="2900" dirty="0"/>
          </a:p>
        </p:txBody>
      </p:sp>
    </p:spTree>
    <p:extLst>
      <p:ext uri="{BB962C8B-B14F-4D97-AF65-F5344CB8AC3E}">
        <p14:creationId xmlns:p14="http://schemas.microsoft.com/office/powerpoint/2010/main" val="13344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3"/>
            <a:ext cx="8229600" cy="3816826"/>
          </a:xfrm>
        </p:spPr>
        <p:txBody>
          <a:bodyPr>
            <a:normAutofit/>
          </a:bodyPr>
          <a:lstStyle/>
          <a:p>
            <a:r>
              <a:rPr lang="ja-JP" altLang="ja-JP" b="1" dirty="0">
                <a:solidFill>
                  <a:srgbClr val="2B8A53"/>
                </a:solidFill>
                <a:effectLst/>
                <a:cs typeface="ＭＳ Ｐゴシック"/>
              </a:rPr>
              <a:t>東京都　</a:t>
            </a:r>
            <a:r>
              <a:rPr lang="en-US" altLang="ja-JP" b="1" dirty="0">
                <a:solidFill>
                  <a:srgbClr val="2B8A53"/>
                </a:solidFill>
                <a:effectLst/>
                <a:cs typeface="ＭＳ Ｐゴシック"/>
              </a:rPr>
              <a:t>50</a:t>
            </a:r>
            <a:r>
              <a:rPr lang="ja-JP" altLang="ja-JP" b="1" dirty="0">
                <a:solidFill>
                  <a:srgbClr val="2B8A53"/>
                </a:solidFill>
                <a:effectLst/>
                <a:cs typeface="ＭＳ Ｐゴシック"/>
              </a:rPr>
              <a:t>自治体施設の</a:t>
            </a:r>
            <a:r>
              <a:rPr lang="en-US" altLang="ja-JP" b="1" dirty="0">
                <a:solidFill>
                  <a:srgbClr val="2B8A53"/>
                </a:solidFill>
                <a:effectLst/>
                <a:cs typeface="ＭＳ Ｐゴシック"/>
              </a:rPr>
              <a:t/>
            </a:r>
            <a:br>
              <a:rPr lang="en-US" altLang="ja-JP" b="1" dirty="0">
                <a:solidFill>
                  <a:srgbClr val="2B8A53"/>
                </a:solidFill>
                <a:effectLst/>
                <a:cs typeface="ＭＳ Ｐゴシック"/>
              </a:rPr>
            </a:br>
            <a:r>
              <a:rPr lang="ja-JP" altLang="ja-JP" b="1" dirty="0">
                <a:solidFill>
                  <a:srgbClr val="2B8A53"/>
                </a:solidFill>
                <a:effectLst/>
                <a:cs typeface="ＭＳ Ｐゴシック"/>
              </a:rPr>
              <a:t>電力のプラン“</a:t>
            </a:r>
            <a:r>
              <a:rPr lang="en-US" altLang="ja-JP" b="1" dirty="0">
                <a:solidFill>
                  <a:srgbClr val="2B8A53"/>
                </a:solidFill>
                <a:effectLst/>
                <a:cs typeface="ＭＳ Ｐゴシック"/>
              </a:rPr>
              <a:t>B</a:t>
            </a:r>
            <a:r>
              <a:rPr lang="ja-JP" altLang="ja-JP" b="1" dirty="0">
                <a:solidFill>
                  <a:srgbClr val="2B8A53"/>
                </a:solidFill>
                <a:effectLst/>
                <a:cs typeface="ＭＳ Ｐゴシック"/>
              </a:rPr>
              <a:t>”調査</a:t>
            </a:r>
            <a:r>
              <a:rPr lang="ja-JP" altLang="ja-JP" b="1" dirty="0" smtClean="0">
                <a:solidFill>
                  <a:srgbClr val="2B8A53"/>
                </a:solidFill>
                <a:effectLst/>
                <a:cs typeface="ＭＳ Ｐゴシック"/>
              </a:rPr>
              <a:t>発表</a:t>
            </a:r>
            <a:r>
              <a:rPr lang="en-US" altLang="ja-JP" b="1" dirty="0" smtClean="0">
                <a:solidFill>
                  <a:srgbClr val="2B8A53"/>
                </a:solidFill>
                <a:effectLst/>
                <a:cs typeface="ＭＳ Ｐゴシック"/>
              </a:rPr>
              <a:t/>
            </a:r>
            <a:br>
              <a:rPr lang="en-US" altLang="ja-JP" b="1" dirty="0" smtClean="0">
                <a:solidFill>
                  <a:srgbClr val="2B8A53"/>
                </a:solidFill>
                <a:effectLst/>
                <a:cs typeface="ＭＳ Ｐゴシック"/>
              </a:rPr>
            </a:br>
            <a:r>
              <a:rPr lang="en-US" altLang="ja-JP" b="1" dirty="0">
                <a:solidFill>
                  <a:srgbClr val="2B8A53"/>
                </a:solidFill>
                <a:effectLst/>
                <a:cs typeface="ＭＳ Ｐゴシック"/>
              </a:rPr>
              <a:t/>
            </a:r>
            <a:br>
              <a:rPr lang="en-US" altLang="ja-JP" b="1" dirty="0">
                <a:solidFill>
                  <a:srgbClr val="2B8A53"/>
                </a:solidFill>
                <a:effectLst/>
                <a:cs typeface="ＭＳ Ｐゴシック"/>
              </a:rPr>
            </a:br>
            <a:r>
              <a:rPr lang="ja-JP" altLang="en-US" b="1" dirty="0" smtClean="0">
                <a:solidFill>
                  <a:srgbClr val="2B8A53"/>
                </a:solidFill>
                <a:effectLst/>
                <a:cs typeface="ＭＳ Ｐゴシック"/>
              </a:rPr>
              <a:t>ご静聴頂き</a:t>
            </a:r>
            <a:r>
              <a:rPr lang="en-US" altLang="ja-JP" b="1" dirty="0" smtClean="0">
                <a:solidFill>
                  <a:srgbClr val="2B8A53"/>
                </a:solidFill>
                <a:effectLst/>
                <a:cs typeface="ＭＳ Ｐゴシック"/>
              </a:rPr>
              <a:t/>
            </a:r>
            <a:br>
              <a:rPr lang="en-US" altLang="ja-JP" b="1" dirty="0" smtClean="0">
                <a:solidFill>
                  <a:srgbClr val="2B8A53"/>
                </a:solidFill>
                <a:effectLst/>
                <a:cs typeface="ＭＳ Ｐゴシック"/>
              </a:rPr>
            </a:br>
            <a:r>
              <a:rPr lang="ja-JP" altLang="en-US" b="1" dirty="0" smtClean="0">
                <a:solidFill>
                  <a:srgbClr val="2B8A53"/>
                </a:solidFill>
                <a:effectLst/>
                <a:cs typeface="ＭＳ Ｐゴシック"/>
              </a:rPr>
              <a:t>ありがとうございました。</a:t>
            </a:r>
            <a:r>
              <a:rPr lang="ja-JP" altLang="ja-JP" dirty="0" smtClean="0">
                <a:effectLst/>
              </a:rPr>
              <a:t> </a:t>
            </a:r>
            <a:endParaRPr kumimoji="1" lang="ja-JP" altLang="en-US" dirty="0"/>
          </a:p>
        </p:txBody>
      </p:sp>
      <p:pic>
        <p:nvPicPr>
          <p:cNvPr id="4" name="コンテンツ プレースホルダー 3" descr="logo-himawari_bana.jpg"/>
          <p:cNvPicPr>
            <a:picLocks noGrp="1" noChangeAspect="1"/>
          </p:cNvPicPr>
          <p:nvPr>
            <p:ph idx="1"/>
          </p:nvPr>
        </p:nvPicPr>
        <p:blipFill>
          <a:blip r:embed="rId2">
            <a:extLst>
              <a:ext uri="{28A0092B-C50C-407E-A947-70E740481C1C}">
                <a14:useLocalDpi xmlns:a14="http://schemas.microsoft.com/office/drawing/2010/main" val="0"/>
              </a:ext>
            </a:extLst>
          </a:blip>
          <a:srcRect t="-28467" b="-28467"/>
          <a:stretch>
            <a:fillRect/>
          </a:stretch>
        </p:blipFill>
        <p:spPr>
          <a:xfrm>
            <a:off x="2884714" y="4027714"/>
            <a:ext cx="5773481" cy="2830286"/>
          </a:xfrm>
        </p:spPr>
      </p:pic>
    </p:spTree>
    <p:extLst>
      <p:ext uri="{BB962C8B-B14F-4D97-AF65-F5344CB8AC3E}">
        <p14:creationId xmlns:p14="http://schemas.microsoft.com/office/powerpoint/2010/main" val="94651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電力のプランB表紙.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48" t="13012" r="9435" b="7427"/>
          <a:stretch/>
        </p:blipFill>
        <p:spPr>
          <a:xfrm>
            <a:off x="428596" y="428603"/>
            <a:ext cx="8229600" cy="6122021"/>
          </a:xfrm>
        </p:spPr>
      </p:pic>
    </p:spTree>
    <p:extLst>
      <p:ext uri="{BB962C8B-B14F-4D97-AF65-F5344CB8AC3E}">
        <p14:creationId xmlns:p14="http://schemas.microsoft.com/office/powerpoint/2010/main" val="204658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日本:ドイツ.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03" t="14188" r="6007" b="9779"/>
          <a:stretch/>
        </p:blipFill>
        <p:spPr>
          <a:xfrm>
            <a:off x="428596" y="428605"/>
            <a:ext cx="8229600" cy="5940618"/>
          </a:xfrm>
        </p:spPr>
      </p:pic>
    </p:spTree>
    <p:extLst>
      <p:ext uri="{BB962C8B-B14F-4D97-AF65-F5344CB8AC3E}">
        <p14:creationId xmlns:p14="http://schemas.microsoft.com/office/powerpoint/2010/main" val="123275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プランBよくある誤解.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428" t="26012" r="4782" b="6921"/>
          <a:stretch/>
        </p:blipFill>
        <p:spPr>
          <a:xfrm>
            <a:off x="428596" y="428604"/>
            <a:ext cx="8229600" cy="6202643"/>
          </a:xfrm>
        </p:spPr>
      </p:pic>
    </p:spTree>
    <p:extLst>
      <p:ext uri="{BB962C8B-B14F-4D97-AF65-F5344CB8AC3E}">
        <p14:creationId xmlns:p14="http://schemas.microsoft.com/office/powerpoint/2010/main" val="351472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latin typeface="+mj-ea"/>
                <a:cs typeface="Times New Roman"/>
              </a:rPr>
              <a:t>「自分たちの町の電気を変える」自治体調査</a:t>
            </a:r>
            <a:endParaRPr kumimoji="1" lang="ja-JP" altLang="en-US" dirty="0"/>
          </a:p>
        </p:txBody>
      </p:sp>
      <p:sp>
        <p:nvSpPr>
          <p:cNvPr id="3" name="コンテンツ プレースホルダー 2"/>
          <p:cNvSpPr>
            <a:spLocks noGrp="1"/>
          </p:cNvSpPr>
          <p:nvPr>
            <p:ph idx="1"/>
          </p:nvPr>
        </p:nvSpPr>
        <p:spPr>
          <a:xfrm>
            <a:off x="428596" y="1977571"/>
            <a:ext cx="8229600" cy="4324106"/>
          </a:xfrm>
        </p:spPr>
        <p:txBody>
          <a:bodyPr>
            <a:normAutofit lnSpcReduction="10000"/>
          </a:bodyPr>
          <a:lstStyle/>
          <a:p>
            <a:pPr marL="0" indent="0">
              <a:buNone/>
            </a:pPr>
            <a:r>
              <a:rPr lang="ja-JP" altLang="ja-JP" dirty="0" smtClean="0">
                <a:latin typeface="+mn-ea"/>
                <a:cs typeface="Times New Roman"/>
              </a:rPr>
              <a:t>自治体</a:t>
            </a:r>
            <a:r>
              <a:rPr lang="ja-JP" altLang="ja-JP" dirty="0">
                <a:latin typeface="+mn-ea"/>
                <a:cs typeface="Times New Roman"/>
              </a:rPr>
              <a:t>調査は</a:t>
            </a:r>
            <a:r>
              <a:rPr lang="en-US" altLang="ja-JP" dirty="0">
                <a:latin typeface="+mn-ea"/>
                <a:cs typeface="Times New Roman"/>
              </a:rPr>
              <a:t>10</a:t>
            </a:r>
            <a:r>
              <a:rPr lang="ja-JP" altLang="ja-JP" dirty="0">
                <a:latin typeface="+mn-ea"/>
                <a:cs typeface="Times New Roman"/>
              </a:rPr>
              <a:t>月</a:t>
            </a:r>
            <a:r>
              <a:rPr lang="ja-JP" altLang="ja-JP" dirty="0" smtClean="0">
                <a:latin typeface="+mn-ea"/>
                <a:cs typeface="Times New Roman"/>
              </a:rPr>
              <a:t>現在</a:t>
            </a:r>
            <a:r>
              <a:rPr lang="ja-JP" altLang="en-US" dirty="0" smtClean="0">
                <a:latin typeface="+mn-ea"/>
                <a:cs typeface="Times New Roman"/>
              </a:rPr>
              <a:t>、</a:t>
            </a:r>
            <a:r>
              <a:rPr lang="ja-JP" altLang="ja-JP" dirty="0" smtClean="0">
                <a:latin typeface="+mn-ea"/>
                <a:cs typeface="Times New Roman"/>
              </a:rPr>
              <a:t>東京</a:t>
            </a:r>
            <a:r>
              <a:rPr lang="ja-JP" altLang="ja-JP" dirty="0">
                <a:latin typeface="+mn-ea"/>
                <a:cs typeface="Times New Roman"/>
              </a:rPr>
              <a:t>のほか</a:t>
            </a:r>
            <a:r>
              <a:rPr lang="ja-JP" altLang="ja-JP" dirty="0" smtClean="0">
                <a:latin typeface="+mn-ea"/>
                <a:cs typeface="Times New Roman"/>
              </a:rPr>
              <a:t>に</a:t>
            </a:r>
            <a:endParaRPr lang="en-US" altLang="ja-JP" dirty="0" smtClean="0">
              <a:latin typeface="+mn-ea"/>
              <a:cs typeface="Times New Roman"/>
            </a:endParaRPr>
          </a:p>
          <a:p>
            <a:pPr marL="0" indent="0">
              <a:buNone/>
            </a:pPr>
            <a:r>
              <a:rPr lang="ja-JP" altLang="ja-JP" dirty="0" smtClean="0">
                <a:latin typeface="+mn-ea"/>
                <a:cs typeface="Times New Roman"/>
              </a:rPr>
              <a:t>大阪府</a:t>
            </a:r>
            <a:r>
              <a:rPr lang="ja-JP" altLang="ja-JP" dirty="0">
                <a:latin typeface="+mn-ea"/>
                <a:cs typeface="Times New Roman"/>
              </a:rPr>
              <a:t>、兵庫県、静岡県、千葉県で実施</a:t>
            </a:r>
            <a:r>
              <a:rPr lang="en-US" altLang="ja-JP" dirty="0">
                <a:latin typeface="+mn-ea"/>
                <a:cs typeface="Times New Roman"/>
              </a:rPr>
              <a:t/>
            </a:r>
            <a:br>
              <a:rPr lang="en-US" altLang="ja-JP" dirty="0">
                <a:latin typeface="+mn-ea"/>
                <a:cs typeface="Times New Roman"/>
              </a:rPr>
            </a:br>
            <a:r>
              <a:rPr lang="ja-JP" altLang="ja-JP" dirty="0">
                <a:latin typeface="+mn-ea"/>
                <a:cs typeface="Times New Roman"/>
              </a:rPr>
              <a:t>　</a:t>
            </a:r>
            <a:r>
              <a:rPr lang="ja-JP" altLang="en-US" dirty="0" smtClean="0">
                <a:latin typeface="+mn-ea"/>
                <a:cs typeface="Times New Roman"/>
              </a:rPr>
              <a:t>　　　　　</a:t>
            </a:r>
            <a:r>
              <a:rPr lang="ja-JP" altLang="en-US" sz="2400" dirty="0" smtClean="0">
                <a:latin typeface="+mn-ea"/>
                <a:cs typeface="Times New Roman"/>
              </a:rPr>
              <a:t>（大阪、千葉、東京の対象グラフ参照）</a:t>
            </a:r>
            <a:endParaRPr lang="en-US" altLang="ja-JP" sz="2400" dirty="0" smtClean="0">
              <a:latin typeface="+mn-ea"/>
              <a:cs typeface="Times New Roman"/>
            </a:endParaRPr>
          </a:p>
          <a:p>
            <a:pPr marL="0" indent="0">
              <a:buNone/>
            </a:pPr>
            <a:endParaRPr lang="en-US" altLang="ja-JP" dirty="0" smtClean="0">
              <a:latin typeface="+mn-ea"/>
              <a:cs typeface="Times New Roman"/>
            </a:endParaRPr>
          </a:p>
          <a:p>
            <a:pPr marL="0" indent="0">
              <a:buNone/>
            </a:pPr>
            <a:r>
              <a:rPr lang="ja-JP" altLang="ja-JP" dirty="0" smtClean="0">
                <a:latin typeface="+mn-ea"/>
                <a:cs typeface="Times New Roman"/>
              </a:rPr>
              <a:t>東京都</a:t>
            </a:r>
            <a:r>
              <a:rPr lang="ja-JP" altLang="ja-JP" dirty="0">
                <a:latin typeface="+mn-ea"/>
                <a:cs typeface="Times New Roman"/>
              </a:rPr>
              <a:t>では都と</a:t>
            </a:r>
            <a:r>
              <a:rPr lang="en-US" altLang="ja-JP" dirty="0">
                <a:latin typeface="+mn-ea"/>
                <a:cs typeface="Times New Roman"/>
              </a:rPr>
              <a:t>49</a:t>
            </a:r>
            <a:r>
              <a:rPr lang="ja-JP" altLang="ja-JP" dirty="0">
                <a:latin typeface="+mn-ea"/>
                <a:cs typeface="Times New Roman"/>
              </a:rPr>
              <a:t>の市区を対象とし</a:t>
            </a:r>
            <a:r>
              <a:rPr lang="ja-JP" altLang="ja-JP" dirty="0" smtClean="0">
                <a:latin typeface="+mn-ea"/>
                <a:cs typeface="Times New Roman"/>
              </a:rPr>
              <a:t>、</a:t>
            </a:r>
            <a:endParaRPr lang="en-US" altLang="ja-JP" dirty="0" smtClean="0">
              <a:latin typeface="+mn-ea"/>
              <a:cs typeface="Times New Roman"/>
            </a:endParaRPr>
          </a:p>
          <a:p>
            <a:pPr marL="0" indent="0">
              <a:buNone/>
            </a:pPr>
            <a:r>
              <a:rPr lang="ja-JP" altLang="ja-JP" dirty="0" smtClean="0">
                <a:latin typeface="+mn-ea"/>
                <a:cs typeface="Times New Roman"/>
              </a:rPr>
              <a:t>電話</a:t>
            </a:r>
            <a:r>
              <a:rPr lang="ja-JP" altLang="ja-JP" dirty="0">
                <a:latin typeface="+mn-ea"/>
                <a:cs typeface="Times New Roman"/>
              </a:rPr>
              <a:t>依頼とメール（一部</a:t>
            </a:r>
            <a:r>
              <a:rPr lang="en-US" altLang="ja-JP" dirty="0">
                <a:latin typeface="+mn-ea"/>
                <a:cs typeface="Times New Roman"/>
              </a:rPr>
              <a:t>Fax</a:t>
            </a:r>
            <a:r>
              <a:rPr lang="ja-JP" altLang="ja-JP" dirty="0">
                <a:latin typeface="+mn-ea"/>
                <a:cs typeface="Times New Roman"/>
              </a:rPr>
              <a:t>）送信</a:t>
            </a:r>
            <a:r>
              <a:rPr lang="ja-JP" altLang="ja-JP" dirty="0" smtClean="0">
                <a:latin typeface="+mn-ea"/>
                <a:cs typeface="Times New Roman"/>
              </a:rPr>
              <a:t>、</a:t>
            </a:r>
            <a:endParaRPr lang="en-US" altLang="ja-JP" dirty="0" smtClean="0">
              <a:latin typeface="+mn-ea"/>
              <a:cs typeface="Times New Roman"/>
            </a:endParaRPr>
          </a:p>
          <a:p>
            <a:pPr marL="0" indent="0">
              <a:buNone/>
            </a:pPr>
            <a:r>
              <a:rPr lang="ja-JP" altLang="ja-JP" dirty="0" smtClean="0">
                <a:latin typeface="+mn-ea"/>
                <a:cs typeface="Times New Roman"/>
              </a:rPr>
              <a:t>順次</a:t>
            </a:r>
            <a:r>
              <a:rPr lang="ja-JP" altLang="ja-JP" dirty="0">
                <a:latin typeface="+mn-ea"/>
                <a:cs typeface="Times New Roman"/>
              </a:rPr>
              <a:t>回答を得て集計をしました</a:t>
            </a:r>
            <a:r>
              <a:rPr lang="ja-JP" altLang="ja-JP" dirty="0" smtClean="0">
                <a:latin typeface="+mn-ea"/>
                <a:cs typeface="Times New Roman"/>
              </a:rPr>
              <a:t>。</a:t>
            </a:r>
            <a:endParaRPr lang="en-US" altLang="ja-JP" dirty="0" smtClean="0">
              <a:latin typeface="+mn-ea"/>
              <a:cs typeface="Times New Roman"/>
            </a:endParaRPr>
          </a:p>
          <a:p>
            <a:pPr marL="0" indent="0">
              <a:buNone/>
            </a:pPr>
            <a:r>
              <a:rPr lang="ja-JP" altLang="en-US" sz="2400" dirty="0" smtClean="0">
                <a:latin typeface="+mn-ea"/>
                <a:cs typeface="Times New Roman"/>
              </a:rPr>
              <a:t>　　　　　　　　　　　　　　</a:t>
            </a:r>
            <a:r>
              <a:rPr lang="ja-JP" altLang="ja-JP" sz="2400" dirty="0" smtClean="0">
                <a:latin typeface="+mn-ea"/>
                <a:cs typeface="Times New Roman"/>
              </a:rPr>
              <a:t>（</a:t>
            </a:r>
            <a:r>
              <a:rPr lang="ja-JP" altLang="ja-JP" sz="2400" dirty="0">
                <a:latin typeface="+mn-ea"/>
                <a:cs typeface="Times New Roman"/>
              </a:rPr>
              <a:t>アンケート調査票</a:t>
            </a:r>
            <a:r>
              <a:rPr lang="ja-JP" altLang="ja-JP" sz="2400" dirty="0" smtClean="0">
                <a:latin typeface="+mn-ea"/>
                <a:cs typeface="Times New Roman"/>
              </a:rPr>
              <a:t>参照）</a:t>
            </a:r>
            <a:r>
              <a:rPr lang="ja-JP" altLang="ja-JP" sz="2400" dirty="0" smtClean="0">
                <a:latin typeface="+mn-ea"/>
              </a:rPr>
              <a:t> </a:t>
            </a:r>
            <a:endParaRPr kumimoji="1" lang="ja-JP" altLang="en-US" sz="2400" dirty="0">
              <a:latin typeface="+mn-ea"/>
            </a:endParaRPr>
          </a:p>
        </p:txBody>
      </p:sp>
    </p:spTree>
    <p:extLst>
      <p:ext uri="{BB962C8B-B14F-4D97-AF65-F5344CB8AC3E}">
        <p14:creationId xmlns:p14="http://schemas.microsoft.com/office/powerpoint/2010/main" val="127575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緑の党の脱原発政策</a:t>
            </a:r>
            <a:endParaRPr kumimoji="1" lang="ja-JP" altLang="en-US" dirty="0"/>
          </a:p>
        </p:txBody>
      </p:sp>
      <p:sp>
        <p:nvSpPr>
          <p:cNvPr id="3" name="コンテンツ プレースホルダー 2"/>
          <p:cNvSpPr>
            <a:spLocks noGrp="1"/>
          </p:cNvSpPr>
          <p:nvPr>
            <p:ph idx="1"/>
          </p:nvPr>
        </p:nvSpPr>
        <p:spPr>
          <a:xfrm>
            <a:off x="428596" y="1571604"/>
            <a:ext cx="7935261" cy="4996110"/>
          </a:xfrm>
        </p:spPr>
        <p:txBody>
          <a:bodyPr>
            <a:normAutofit fontScale="47500" lnSpcReduction="20000"/>
          </a:bodyPr>
          <a:lstStyle/>
          <a:p>
            <a:pPr marL="0" indent="0">
              <a:buNone/>
            </a:pPr>
            <a:r>
              <a:rPr lang="ja-JP" altLang="en-US" sz="8000" kern="100" dirty="0" smtClean="0">
                <a:latin typeface="+mn-ea"/>
                <a:cs typeface="Times New Roman"/>
              </a:rPr>
              <a:t>・</a:t>
            </a:r>
            <a:r>
              <a:rPr lang="ja-JP" altLang="ja-JP" sz="8000" kern="100" dirty="0" smtClean="0">
                <a:latin typeface="+mn-ea"/>
                <a:cs typeface="Times New Roman"/>
              </a:rPr>
              <a:t>これから</a:t>
            </a:r>
            <a:r>
              <a:rPr lang="ja-JP" altLang="ja-JP" sz="8000" kern="100" dirty="0">
                <a:latin typeface="+mn-ea"/>
                <a:cs typeface="Times New Roman"/>
              </a:rPr>
              <a:t>の電力を考えるときに、すでに放射能汚染の桁外れの被害を踏まえて緑の党は</a:t>
            </a:r>
            <a:r>
              <a:rPr lang="ja-JP" altLang="ja-JP" sz="8000" kern="100" dirty="0">
                <a:solidFill>
                  <a:srgbClr val="526810"/>
                </a:solidFill>
                <a:latin typeface="+mn-ea"/>
                <a:cs typeface="Times New Roman"/>
              </a:rPr>
              <a:t>「脱原発は今すぐ可能」</a:t>
            </a:r>
            <a:r>
              <a:rPr lang="ja-JP" altLang="ja-JP" sz="8000" kern="100" dirty="0">
                <a:latin typeface="+mn-ea"/>
                <a:cs typeface="Times New Roman"/>
              </a:rPr>
              <a:t>という立場です。その上で</a:t>
            </a:r>
            <a:r>
              <a:rPr lang="ja-JP" altLang="ja-JP" sz="8000" kern="100" dirty="0">
                <a:solidFill>
                  <a:srgbClr val="526810"/>
                </a:solidFill>
                <a:latin typeface="+mn-ea"/>
                <a:cs typeface="Times New Roman"/>
              </a:rPr>
              <a:t>「再生可能エネルギー</a:t>
            </a:r>
            <a:r>
              <a:rPr lang="en-US" altLang="ja-JP" sz="8000" kern="100" dirty="0">
                <a:solidFill>
                  <a:srgbClr val="526810"/>
                </a:solidFill>
                <a:latin typeface="+mn-ea"/>
                <a:cs typeface="Times New Roman"/>
              </a:rPr>
              <a:t>100%</a:t>
            </a:r>
            <a:r>
              <a:rPr lang="ja-JP" altLang="ja-JP" sz="8000" kern="100" dirty="0">
                <a:solidFill>
                  <a:srgbClr val="526810"/>
                </a:solidFill>
                <a:latin typeface="+mn-ea"/>
                <a:cs typeface="Times New Roman"/>
              </a:rPr>
              <a:t>はリアルな目標」</a:t>
            </a:r>
            <a:r>
              <a:rPr lang="ja-JP" altLang="ja-JP" sz="8000" kern="100" dirty="0">
                <a:latin typeface="+mn-ea"/>
                <a:cs typeface="Times New Roman"/>
              </a:rPr>
              <a:t>と考えて活動しています。</a:t>
            </a:r>
          </a:p>
          <a:p>
            <a:pPr marL="0" indent="0">
              <a:buNone/>
            </a:pPr>
            <a:r>
              <a:rPr lang="ja-JP" altLang="ja-JP" sz="7200" kern="100" dirty="0">
                <a:latin typeface="+mn-ea"/>
                <a:cs typeface="Times New Roman"/>
              </a:rPr>
              <a:t>　　　　　　　　　　　　　　</a:t>
            </a:r>
            <a:r>
              <a:rPr lang="en-US" altLang="ja-JP" sz="7200" u="sng" kern="100" dirty="0" smtClean="0">
                <a:solidFill>
                  <a:srgbClr val="0000FF"/>
                </a:solidFill>
                <a:latin typeface="+mn-ea"/>
                <a:cs typeface="Times New Roman"/>
                <a:hlinkClick r:id="rId2"/>
              </a:rPr>
              <a:t>http</a:t>
            </a:r>
            <a:r>
              <a:rPr lang="en-US" altLang="ja-JP" sz="7200" u="sng" kern="100" dirty="0">
                <a:solidFill>
                  <a:srgbClr val="0000FF"/>
                </a:solidFill>
                <a:latin typeface="+mn-ea"/>
                <a:cs typeface="Times New Roman"/>
                <a:hlinkClick r:id="rId2"/>
              </a:rPr>
              <a:t>://greens.gr.jp/pub-pub/17420</a:t>
            </a:r>
            <a:r>
              <a:rPr lang="en-US" altLang="ja-JP" sz="7200" u="sng" kern="100" dirty="0" smtClean="0">
                <a:solidFill>
                  <a:srgbClr val="0000FF"/>
                </a:solidFill>
                <a:latin typeface="+mn-ea"/>
                <a:cs typeface="Times New Roman"/>
                <a:hlinkClick r:id="rId2"/>
              </a:rPr>
              <a:t>/</a:t>
            </a:r>
            <a:endParaRPr lang="en-US" altLang="ja-JP" sz="7200" kern="100" dirty="0" smtClean="0">
              <a:latin typeface="+mn-ea"/>
              <a:cs typeface="Times New Roman"/>
            </a:endParaRPr>
          </a:p>
          <a:p>
            <a:pPr marL="0" indent="0">
              <a:buNone/>
            </a:pPr>
            <a:endParaRPr lang="en-US" altLang="ja-JP" sz="7200" kern="100" dirty="0" smtClean="0">
              <a:solidFill>
                <a:srgbClr val="526810"/>
              </a:solidFill>
              <a:latin typeface="+mn-ea"/>
              <a:cs typeface="Times New Roman"/>
            </a:endParaRPr>
          </a:p>
          <a:p>
            <a:endParaRPr kumimoji="1" lang="ja-JP" altLang="en-US" dirty="0">
              <a:latin typeface="+mn-ea"/>
            </a:endParaRPr>
          </a:p>
        </p:txBody>
      </p:sp>
    </p:spTree>
    <p:extLst>
      <p:ext uri="{BB962C8B-B14F-4D97-AF65-F5344CB8AC3E}">
        <p14:creationId xmlns:p14="http://schemas.microsoft.com/office/powerpoint/2010/main" val="8756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2016</a:t>
            </a:r>
            <a:r>
              <a:rPr kumimoji="1" lang="ja-JP" altLang="en-US" dirty="0" smtClean="0"/>
              <a:t>参院選政策集　</a:t>
            </a:r>
            <a:endParaRPr kumimoji="1" lang="ja-JP" altLang="en-US" dirty="0"/>
          </a:p>
        </p:txBody>
      </p:sp>
      <p:pic>
        <p:nvPicPr>
          <p:cNvPr id="4" name="コンテンツ プレースホルダー 3" descr="私たちが望む未来　表紙.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8796" t="17585" r="15316" b="8892"/>
          <a:stretch/>
        </p:blipFill>
        <p:spPr>
          <a:xfrm>
            <a:off x="1975447" y="2438849"/>
            <a:ext cx="5422399" cy="3446636"/>
          </a:xfrm>
        </p:spPr>
      </p:pic>
    </p:spTree>
    <p:extLst>
      <p:ext uri="{BB962C8B-B14F-4D97-AF65-F5344CB8AC3E}">
        <p14:creationId xmlns:p14="http://schemas.microsoft.com/office/powerpoint/2010/main" val="3137124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Grace">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Grace">
      <a:majorFont>
        <a:latin typeface="Calibri"/>
        <a:ea typeface=""/>
        <a:cs typeface=""/>
        <a:font script="Jpan" typeface="ＭＳ 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race">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みやび.thmx</Template>
  <TotalTime>635</TotalTime>
  <Words>640</Words>
  <Application>Microsoft Office PowerPoint</Application>
  <PresentationFormat>画面に合わせる (4:3)</PresentationFormat>
  <Paragraphs>115</Paragraphs>
  <Slides>38</Slides>
  <Notes>3</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みやび</vt:lpstr>
      <vt:lpstr>PowerPoint プレゼンテーション</vt:lpstr>
      <vt:lpstr>電力自由化自治体調査　東京都　 調査発表・報告会 </vt:lpstr>
      <vt:lpstr>電力全面自由化アクション 緑の党グリーンズジャパン2016春 </vt:lpstr>
      <vt:lpstr>PowerPoint プレゼンテーション</vt:lpstr>
      <vt:lpstr>PowerPoint プレゼンテーション</vt:lpstr>
      <vt:lpstr>PowerPoint プレゼンテーション</vt:lpstr>
      <vt:lpstr>「自分たちの町の電気を変える」自治体調査</vt:lpstr>
      <vt:lpstr>緑の党の脱原発政策</vt:lpstr>
      <vt:lpstr>2016参院選政策集　</vt:lpstr>
      <vt:lpstr>PowerPoint プレゼンテーション</vt:lpstr>
      <vt:lpstr>311東電福島第一原発事故</vt:lpstr>
      <vt:lpstr>電力とパリ協定、国際潮流 ダイベストメント </vt:lpstr>
      <vt:lpstr>350.org</vt:lpstr>
      <vt:lpstr>マイバンク・マイフューチャー　350.org</vt:lpstr>
      <vt:lpstr>　 国際NGO Friend of Earth  地球の友(FoE JAPAN)</vt:lpstr>
      <vt:lpstr>@FoE Japan ‏‪原発事故の処理や賠償費用、全国の原発の廃炉費用、合計8.3兆円を国民負担に？ その前に東京電力の責任と政策転換を！！                                                                        経済産業省前にて。2016年9月26日</vt:lpstr>
      <vt:lpstr> 緑の党グリーンズジャパンも賛同団体であるパワーシフトキャンペーンは「パワーシフトな電力会社」を、以下の5つの基準に従って紹介しています。 </vt:lpstr>
      <vt:lpstr>自治体議会 「電源構成開示」の義務化</vt:lpstr>
      <vt:lpstr>意見書　要請</vt:lpstr>
      <vt:lpstr>東京都　50自治体施設の 電力のプラン“B”調査発表 </vt:lpstr>
      <vt:lpstr>PowerPoint プレゼンテーション</vt:lpstr>
      <vt:lpstr>PowerPoint プレゼンテーション</vt:lpstr>
      <vt:lpstr>PowerPoint プレゼンテーション</vt:lpstr>
      <vt:lpstr>東京都　50自治体施設の 電力のプラン“B”調査発表 </vt:lpstr>
      <vt:lpstr>１これまでの 大口/高圧電力導入状況</vt:lpstr>
      <vt:lpstr>１−１　これまでの導入時期</vt:lpstr>
      <vt:lpstr>１−２　これまでの入札理由</vt:lpstr>
      <vt:lpstr>１−３　これまでの導入施設</vt:lpstr>
      <vt:lpstr>１−４これまでの入札の仕組みについて</vt:lpstr>
      <vt:lpstr>２−１　これまで導入した自治体の、今後の小口/低圧施設への拡大について</vt:lpstr>
      <vt:lpstr>３−１　入札制度未導入自治自治体の、今後の導入</vt:lpstr>
      <vt:lpstr>４−１　環境配慮以外の検討要素</vt:lpstr>
      <vt:lpstr>東京都グリーン購入ガイド 2016年版（表紙より）</vt:lpstr>
      <vt:lpstr>環境配慮契約法　　環境省 </vt:lpstr>
      <vt:lpstr>地方公共団体等の努力義務  (第4条・第11条)  </vt:lpstr>
      <vt:lpstr>  裾切り方式 電気事業者の二酸化炭素排出係数、環境負荷低減に関する取組状況により評価する    </vt:lpstr>
      <vt:lpstr>温室ガス削減、１７自治体が 国より高い目標　対策を率先 　　　　　　　　　　(2016年8月29日 朝日) </vt:lpstr>
      <vt:lpstr>東京都　50自治体施設の 電力のプラン“B”調査発表  ご静聴頂き ありがとうございました。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星川 まり</dc:creator>
  <cp:lastModifiedBy>midori</cp:lastModifiedBy>
  <cp:revision>39</cp:revision>
  <dcterms:created xsi:type="dcterms:W3CDTF">2016-09-30T18:39:10Z</dcterms:created>
  <dcterms:modified xsi:type="dcterms:W3CDTF">2016-10-18T10:16:22Z</dcterms:modified>
</cp:coreProperties>
</file>